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72" r:id="rId4"/>
    <p:sldMasterId id="2147483674" r:id="rId5"/>
    <p:sldMasterId id="2147483676" r:id="rId6"/>
    <p:sldMasterId id="2147483678" r:id="rId7"/>
    <p:sldMasterId id="2147483682" r:id="rId8"/>
  </p:sldMasterIdLst>
  <p:notesMasterIdLst>
    <p:notesMasterId r:id="rId21"/>
  </p:notesMasterIdLst>
  <p:sldIdLst>
    <p:sldId id="277" r:id="rId9"/>
    <p:sldId id="257" r:id="rId10"/>
    <p:sldId id="262" r:id="rId11"/>
    <p:sldId id="263" r:id="rId12"/>
    <p:sldId id="258" r:id="rId13"/>
    <p:sldId id="259" r:id="rId14"/>
    <p:sldId id="260" r:id="rId15"/>
    <p:sldId id="261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slide" Target="slides/slide12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DACE2-BC8B-4A9F-AD45-6DD8139BBB6F}" type="datetimeFigureOut">
              <a:rPr lang="en-US" smtClean="0"/>
              <a:t>9/23/16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385CD-DF7D-4BA8-A6BC-E934DB402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0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725" tIns="44862" rIns="89725" bIns="4486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2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5" tIns="44862" rIns="89725" bIns="4486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C6C4F1C-CC1D-4C43-807D-B97E831770D7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7D10-B56A-4232-9E94-468D259F420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4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17" indent="-2856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794" indent="-2285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912" indent="-2285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029" indent="-2285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147" indent="-2285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264" indent="-2285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382" indent="-2285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499" indent="-2285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4B4B9E6-D3BC-47D7-AD47-FCA0E6604618}" type="slidenum">
              <a:rPr lang="en-US" altLang="en-US" smtClean="0">
                <a:solidFill>
                  <a:prstClr val="black"/>
                </a:solidFill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17" indent="-2856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794" indent="-2285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912" indent="-2285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029" indent="-2285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147" indent="-2285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264" indent="-2285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382" indent="-2285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499" indent="-2285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FBFA366-EE28-4B37-9812-91CCFA909B66}" type="slidenum">
              <a:rPr lang="en-US" altLang="en-US" smtClean="0">
                <a:solidFill>
                  <a:prstClr val="black"/>
                </a:solidFill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6D60-323F-4C03-8C5E-310F0B2C74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7731-A653-4F24-B0D1-1986CE22D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8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60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x" hidden="1"/>
          <p:cNvSpPr/>
          <p:nvPr userDrawn="1"/>
        </p:nvSpPr>
        <p:spPr>
          <a:xfrm rot="10800000">
            <a:off x="9525" y="5240338"/>
            <a:ext cx="9144000" cy="1693862"/>
          </a:xfrm>
          <a:prstGeom prst="rect">
            <a:avLst/>
          </a:prstGeom>
          <a:gradFill flip="none" rotWithShape="1">
            <a:gsLst>
              <a:gs pos="69000">
                <a:schemeClr val="tx1">
                  <a:lumMod val="85000"/>
                  <a:lumOff val="1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ACE64-193E-442B-BC4F-72889AB4DB1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77836-B0B5-46C1-8632-F8459A6A12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91803"/>
      </p:ext>
    </p:extLst>
  </p:cSld>
  <p:clrMapOvr>
    <a:masterClrMapping/>
  </p:clrMapOvr>
  <p:transition xmlns:p14="http://schemas.microsoft.com/office/powerpoint/2010/main"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0FF6A-8D06-440F-A6D5-DEE377E0B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5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194DF-09D4-4053-AAF8-5A5037EFD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7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194DF-09D4-4053-AAF8-5A5037EFD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7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194DF-09D4-4053-AAF8-5A5037EFD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7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x" hidden="1"/>
          <p:cNvSpPr/>
          <p:nvPr userDrawn="1"/>
        </p:nvSpPr>
        <p:spPr>
          <a:xfrm rot="10800000">
            <a:off x="9525" y="5240338"/>
            <a:ext cx="9144000" cy="1693862"/>
          </a:xfrm>
          <a:prstGeom prst="rect">
            <a:avLst/>
          </a:prstGeom>
          <a:gradFill flip="none" rotWithShape="1">
            <a:gsLst>
              <a:gs pos="69000">
                <a:schemeClr val="tx1">
                  <a:lumMod val="85000"/>
                  <a:lumOff val="1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5445814"/>
            <a:ext cx="7772400" cy="58613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19800"/>
            <a:ext cx="6400800" cy="685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D2BFDF-9A41-4994-93D3-FD8B373857A3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9/23/16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852D5B-3F9B-41EE-A1D7-91C93E661387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02531"/>
      </p:ext>
    </p:extLst>
  </p:cSld>
  <p:clrMapOvr>
    <a:masterClrMapping/>
  </p:clrMapOvr>
  <p:transition xmlns:p14="http://schemas.microsoft.com/office/powerpoint/2010/main"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8.xml"/><Relationship Id="rId3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46D60-323F-4C03-8C5E-310F0B2C74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97731-A653-4F24-B0D1-1986CE22D0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9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73100" y="1066800"/>
            <a:ext cx="2743200" cy="201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BE3F00"/>
              </a:buClr>
              <a:defRPr/>
            </a:pPr>
            <a:r>
              <a:rPr lang="en-US" sz="900" b="1">
                <a:solidFill>
                  <a:srgbClr val="003300"/>
                </a:solidFill>
              </a:rPr>
              <a:t>“Motivating young people to be better citizens”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60400" y="1016000"/>
            <a:ext cx="8458200" cy="0"/>
          </a:xfrm>
          <a:prstGeom prst="line">
            <a:avLst/>
          </a:prstGeom>
          <a:noFill/>
          <a:ln w="152400">
            <a:solidFill>
              <a:srgbClr val="C7BA3F"/>
            </a:solidFill>
            <a:round/>
            <a:headEnd/>
            <a:tailEnd/>
          </a:ln>
          <a:effectLst/>
        </p:spPr>
        <p:txBody>
          <a:bodyPr lIns="2743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60400" y="1016000"/>
            <a:ext cx="8458200" cy="0"/>
          </a:xfrm>
          <a:prstGeom prst="line">
            <a:avLst/>
          </a:prstGeom>
          <a:noFill/>
          <a:ln w="104775">
            <a:solidFill>
              <a:srgbClr val="B00626"/>
            </a:solidFill>
            <a:round/>
            <a:headEnd/>
            <a:tailEnd/>
          </a:ln>
          <a:effectLst/>
        </p:spPr>
        <p:txBody>
          <a:bodyPr lIns="2743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8652E6-FC27-424D-97C6-8D0137DF622F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" name="Picture 10" descr="C:\EMILY WORKING\08 - LOGOs\JROTC\army_jrotc_150dpi_1inc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14325"/>
            <a:ext cx="1158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90000"/>
        <a:buFont typeface="Wingdings" pitchFamily="2" charset="2"/>
        <a:buChar char="Ø"/>
        <a:defRPr sz="24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90000"/>
        <a:buFont typeface="Wingdings" pitchFamily="2" charset="2"/>
        <a:buChar char="§"/>
        <a:defRPr sz="24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90000"/>
        <a:buChar char="–"/>
        <a:defRPr sz="24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90000"/>
        <a:buChar char="•"/>
        <a:defRPr sz="2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90000"/>
        <a:buChar char="o"/>
        <a:defRPr sz="2400" b="1">
          <a:solidFill>
            <a:srgbClr val="0033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3300"/>
        </a:buClr>
        <a:buSzPct val="90000"/>
        <a:buChar char="o"/>
        <a:defRPr sz="2400" b="1">
          <a:solidFill>
            <a:srgbClr val="0033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3300"/>
        </a:buClr>
        <a:buSzPct val="90000"/>
        <a:buChar char="o"/>
        <a:defRPr sz="2400" b="1">
          <a:solidFill>
            <a:srgbClr val="0033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3300"/>
        </a:buClr>
        <a:buSzPct val="90000"/>
        <a:buChar char="o"/>
        <a:defRPr sz="2400" b="1">
          <a:solidFill>
            <a:srgbClr val="0033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3300"/>
        </a:buClr>
        <a:buSzPct val="90000"/>
        <a:buChar char="o"/>
        <a:defRPr sz="2400" b="1">
          <a:solidFill>
            <a:srgbClr val="003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B32084-DE57-4DE2-B695-D336E6D397E3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xmlns:p14="http://schemas.microsoft.com/office/powerpoint/2010/main" spd="slow"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477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8471A2-8146-4496-A340-10638BBB67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6149" name="Rectangle 8"/>
          <p:cNvSpPr>
            <a:spLocks noChangeArrowheads="1"/>
          </p:cNvSpPr>
          <p:nvPr userDrawn="1"/>
        </p:nvSpPr>
        <p:spPr bwMode="auto">
          <a:xfrm>
            <a:off x="4038600" y="6400800"/>
            <a:ext cx="4870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smtClean="0">
                <a:solidFill>
                  <a:srgbClr val="000000"/>
                </a:solidFill>
              </a:rPr>
              <a:t>Army JROTC A Character and Leadership Development Program</a:t>
            </a:r>
          </a:p>
        </p:txBody>
      </p:sp>
      <p:sp>
        <p:nvSpPr>
          <p:cNvPr id="6150" name="Rectangle 10"/>
          <p:cNvSpPr>
            <a:spLocks noChangeArrowheads="1"/>
          </p:cNvSpPr>
          <p:nvPr userDrawn="1"/>
        </p:nvSpPr>
        <p:spPr bwMode="auto">
          <a:xfrm>
            <a:off x="457200" y="304800"/>
            <a:ext cx="822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151" name="Rectangle 11"/>
          <p:cNvSpPr>
            <a:spLocks noChangeArrowheads="1"/>
          </p:cNvSpPr>
          <p:nvPr userDrawn="1"/>
        </p:nvSpPr>
        <p:spPr bwMode="auto">
          <a:xfrm>
            <a:off x="457200" y="1066800"/>
            <a:ext cx="8229600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477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EBBBCB-F16B-4471-985B-F70DF47B001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4038600" y="6400800"/>
            <a:ext cx="4870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smtClean="0">
                <a:solidFill>
                  <a:srgbClr val="000000"/>
                </a:solidFill>
              </a:rPr>
              <a:t>Army JROTC A Character and Leadership Development Program</a:t>
            </a:r>
          </a:p>
        </p:txBody>
      </p:sp>
      <p:sp>
        <p:nvSpPr>
          <p:cNvPr id="2" name="Rectangle 10"/>
          <p:cNvSpPr>
            <a:spLocks noChangeArrowheads="1"/>
          </p:cNvSpPr>
          <p:nvPr userDrawn="1"/>
        </p:nvSpPr>
        <p:spPr bwMode="auto">
          <a:xfrm>
            <a:off x="457200" y="304800"/>
            <a:ext cx="822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1" name="Rectangle 11"/>
          <p:cNvSpPr>
            <a:spLocks noChangeArrowheads="1"/>
          </p:cNvSpPr>
          <p:nvPr userDrawn="1"/>
        </p:nvSpPr>
        <p:spPr bwMode="auto">
          <a:xfrm>
            <a:off x="457200" y="1066800"/>
            <a:ext cx="8229600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477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EBBBCB-F16B-4471-985B-F70DF47B001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4038600" y="6400800"/>
            <a:ext cx="4870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smtClean="0">
                <a:solidFill>
                  <a:srgbClr val="000000"/>
                </a:solidFill>
              </a:rPr>
              <a:t>Army JROTC A Character and Leadership Development Program</a:t>
            </a:r>
          </a:p>
        </p:txBody>
      </p:sp>
      <p:sp>
        <p:nvSpPr>
          <p:cNvPr id="2" name="Rectangle 10"/>
          <p:cNvSpPr>
            <a:spLocks noChangeArrowheads="1"/>
          </p:cNvSpPr>
          <p:nvPr userDrawn="1"/>
        </p:nvSpPr>
        <p:spPr bwMode="auto">
          <a:xfrm>
            <a:off x="457200" y="304800"/>
            <a:ext cx="822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1" name="Rectangle 11"/>
          <p:cNvSpPr>
            <a:spLocks noChangeArrowheads="1"/>
          </p:cNvSpPr>
          <p:nvPr userDrawn="1"/>
        </p:nvSpPr>
        <p:spPr bwMode="auto">
          <a:xfrm>
            <a:off x="457200" y="1066800"/>
            <a:ext cx="8229600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477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EBBBCB-F16B-4471-985B-F70DF47B001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4038600" y="6400800"/>
            <a:ext cx="4870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smtClean="0">
                <a:solidFill>
                  <a:srgbClr val="000000"/>
                </a:solidFill>
              </a:rPr>
              <a:t>Army JROTC A Character and Leadership Development Program</a:t>
            </a:r>
          </a:p>
        </p:txBody>
      </p:sp>
      <p:sp>
        <p:nvSpPr>
          <p:cNvPr id="2" name="Rectangle 10"/>
          <p:cNvSpPr>
            <a:spLocks noChangeArrowheads="1"/>
          </p:cNvSpPr>
          <p:nvPr userDrawn="1"/>
        </p:nvSpPr>
        <p:spPr bwMode="auto">
          <a:xfrm>
            <a:off x="457200" y="304800"/>
            <a:ext cx="8229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1" name="Rectangle 11"/>
          <p:cNvSpPr>
            <a:spLocks noChangeArrowheads="1"/>
          </p:cNvSpPr>
          <p:nvPr userDrawn="1"/>
        </p:nvSpPr>
        <p:spPr bwMode="auto">
          <a:xfrm>
            <a:off x="457200" y="1066800"/>
            <a:ext cx="8229600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2192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-76200" y="304800"/>
            <a:ext cx="9296400" cy="762000"/>
          </a:xfrm>
          <a:prstGeom prst="rect">
            <a:avLst/>
          </a:prstGeom>
          <a:solidFill>
            <a:schemeClr val="accent6">
              <a:lumMod val="50000"/>
              <a:alpha val="54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Isosceles Triangle 1"/>
          <p:cNvSpPr/>
          <p:nvPr/>
        </p:nvSpPr>
        <p:spPr>
          <a:xfrm rot="16200000" flipH="1">
            <a:off x="4412896" y="-3803293"/>
            <a:ext cx="633765" cy="8980842"/>
          </a:xfrm>
          <a:custGeom>
            <a:avLst/>
            <a:gdLst>
              <a:gd name="connsiteX0" fmla="*/ 0 w 533400"/>
              <a:gd name="connsiteY0" fmla="*/ 533400 h 533400"/>
              <a:gd name="connsiteX1" fmla="*/ 266700 w 533400"/>
              <a:gd name="connsiteY1" fmla="*/ 0 h 533400"/>
              <a:gd name="connsiteX2" fmla="*/ 533400 w 533400"/>
              <a:gd name="connsiteY2" fmla="*/ 533400 h 533400"/>
              <a:gd name="connsiteX3" fmla="*/ 0 w 533400"/>
              <a:gd name="connsiteY3" fmla="*/ 533400 h 533400"/>
              <a:gd name="connsiteX0" fmla="*/ 0 w 533400"/>
              <a:gd name="connsiteY0" fmla="*/ 533400 h 533400"/>
              <a:gd name="connsiteX1" fmla="*/ 266700 w 533400"/>
              <a:gd name="connsiteY1" fmla="*/ 0 h 533400"/>
              <a:gd name="connsiteX2" fmla="*/ 305827 w 533400"/>
              <a:gd name="connsiteY2" fmla="*/ 73120 h 533400"/>
              <a:gd name="connsiteX3" fmla="*/ 533400 w 533400"/>
              <a:gd name="connsiteY3" fmla="*/ 533400 h 533400"/>
              <a:gd name="connsiteX4" fmla="*/ 0 w 533400"/>
              <a:gd name="connsiteY4" fmla="*/ 533400 h 533400"/>
              <a:gd name="connsiteX0" fmla="*/ 0 w 533400"/>
              <a:gd name="connsiteY0" fmla="*/ 533400 h 533400"/>
              <a:gd name="connsiteX1" fmla="*/ 236815 w 533400"/>
              <a:gd name="connsiteY1" fmla="*/ 67369 h 533400"/>
              <a:gd name="connsiteX2" fmla="*/ 266700 w 533400"/>
              <a:gd name="connsiteY2" fmla="*/ 0 h 533400"/>
              <a:gd name="connsiteX3" fmla="*/ 305827 w 533400"/>
              <a:gd name="connsiteY3" fmla="*/ 73120 h 533400"/>
              <a:gd name="connsiteX4" fmla="*/ 533400 w 533400"/>
              <a:gd name="connsiteY4" fmla="*/ 533400 h 533400"/>
              <a:gd name="connsiteX5" fmla="*/ 0 w 533400"/>
              <a:gd name="connsiteY5" fmla="*/ 533400 h 533400"/>
              <a:gd name="connsiteX0" fmla="*/ 0 w 533400"/>
              <a:gd name="connsiteY0" fmla="*/ 498894 h 498894"/>
              <a:gd name="connsiteX1" fmla="*/ 236815 w 533400"/>
              <a:gd name="connsiteY1" fmla="*/ 32863 h 498894"/>
              <a:gd name="connsiteX2" fmla="*/ 266700 w 533400"/>
              <a:gd name="connsiteY2" fmla="*/ 0 h 498894"/>
              <a:gd name="connsiteX3" fmla="*/ 305827 w 533400"/>
              <a:gd name="connsiteY3" fmla="*/ 38614 h 498894"/>
              <a:gd name="connsiteX4" fmla="*/ 533400 w 533400"/>
              <a:gd name="connsiteY4" fmla="*/ 498894 h 498894"/>
              <a:gd name="connsiteX5" fmla="*/ 0 w 533400"/>
              <a:gd name="connsiteY5" fmla="*/ 498894 h 498894"/>
              <a:gd name="connsiteX0" fmla="*/ 0 w 533400"/>
              <a:gd name="connsiteY0" fmla="*/ 514286 h 514286"/>
              <a:gd name="connsiteX1" fmla="*/ 236815 w 533400"/>
              <a:gd name="connsiteY1" fmla="*/ 48255 h 514286"/>
              <a:gd name="connsiteX2" fmla="*/ 266700 w 533400"/>
              <a:gd name="connsiteY2" fmla="*/ 15392 h 514286"/>
              <a:gd name="connsiteX3" fmla="*/ 305827 w 533400"/>
              <a:gd name="connsiteY3" fmla="*/ 54006 h 514286"/>
              <a:gd name="connsiteX4" fmla="*/ 533400 w 533400"/>
              <a:gd name="connsiteY4" fmla="*/ 514286 h 514286"/>
              <a:gd name="connsiteX5" fmla="*/ 0 w 533400"/>
              <a:gd name="connsiteY5" fmla="*/ 514286 h 514286"/>
              <a:gd name="connsiteX0" fmla="*/ 0 w 533400"/>
              <a:gd name="connsiteY0" fmla="*/ 510461 h 510461"/>
              <a:gd name="connsiteX1" fmla="*/ 236815 w 533400"/>
              <a:gd name="connsiteY1" fmla="*/ 44430 h 510461"/>
              <a:gd name="connsiteX2" fmla="*/ 266700 w 533400"/>
              <a:gd name="connsiteY2" fmla="*/ 11567 h 510461"/>
              <a:gd name="connsiteX3" fmla="*/ 305827 w 533400"/>
              <a:gd name="connsiteY3" fmla="*/ 50181 h 510461"/>
              <a:gd name="connsiteX4" fmla="*/ 533400 w 533400"/>
              <a:gd name="connsiteY4" fmla="*/ 510461 h 510461"/>
              <a:gd name="connsiteX5" fmla="*/ 0 w 533400"/>
              <a:gd name="connsiteY5" fmla="*/ 510461 h 510461"/>
              <a:gd name="connsiteX0" fmla="*/ 0 w 533400"/>
              <a:gd name="connsiteY0" fmla="*/ 498934 h 498934"/>
              <a:gd name="connsiteX1" fmla="*/ 236815 w 533400"/>
              <a:gd name="connsiteY1" fmla="*/ 32903 h 498934"/>
              <a:gd name="connsiteX2" fmla="*/ 266700 w 533400"/>
              <a:gd name="connsiteY2" fmla="*/ 40 h 498934"/>
              <a:gd name="connsiteX3" fmla="*/ 305827 w 533400"/>
              <a:gd name="connsiteY3" fmla="*/ 38654 h 498934"/>
              <a:gd name="connsiteX4" fmla="*/ 533400 w 533400"/>
              <a:gd name="connsiteY4" fmla="*/ 498934 h 498934"/>
              <a:gd name="connsiteX5" fmla="*/ 0 w 533400"/>
              <a:gd name="connsiteY5" fmla="*/ 498934 h 498934"/>
              <a:gd name="connsiteX0" fmla="*/ 0 w 533400"/>
              <a:gd name="connsiteY0" fmla="*/ 498928 h 498928"/>
              <a:gd name="connsiteX1" fmla="*/ 236815 w 533400"/>
              <a:gd name="connsiteY1" fmla="*/ 32897 h 498928"/>
              <a:gd name="connsiteX2" fmla="*/ 266700 w 533400"/>
              <a:gd name="connsiteY2" fmla="*/ 34 h 498928"/>
              <a:gd name="connsiteX3" fmla="*/ 305827 w 533400"/>
              <a:gd name="connsiteY3" fmla="*/ 38648 h 498928"/>
              <a:gd name="connsiteX4" fmla="*/ 533400 w 533400"/>
              <a:gd name="connsiteY4" fmla="*/ 498928 h 498928"/>
              <a:gd name="connsiteX5" fmla="*/ 0 w 533400"/>
              <a:gd name="connsiteY5" fmla="*/ 498928 h 498928"/>
              <a:gd name="connsiteX0" fmla="*/ 0 w 533400"/>
              <a:gd name="connsiteY0" fmla="*/ 498928 h 498928"/>
              <a:gd name="connsiteX1" fmla="*/ 6014 w 533400"/>
              <a:gd name="connsiteY1" fmla="*/ 486054 h 498928"/>
              <a:gd name="connsiteX2" fmla="*/ 236815 w 533400"/>
              <a:gd name="connsiteY2" fmla="*/ 32897 h 498928"/>
              <a:gd name="connsiteX3" fmla="*/ 266700 w 533400"/>
              <a:gd name="connsiteY3" fmla="*/ 34 h 498928"/>
              <a:gd name="connsiteX4" fmla="*/ 305827 w 533400"/>
              <a:gd name="connsiteY4" fmla="*/ 38648 h 498928"/>
              <a:gd name="connsiteX5" fmla="*/ 533400 w 533400"/>
              <a:gd name="connsiteY5" fmla="*/ 498928 h 498928"/>
              <a:gd name="connsiteX6" fmla="*/ 0 w 533400"/>
              <a:gd name="connsiteY6" fmla="*/ 498928 h 498928"/>
              <a:gd name="connsiteX0" fmla="*/ 0 w 533400"/>
              <a:gd name="connsiteY0" fmla="*/ 509758 h 509758"/>
              <a:gd name="connsiteX1" fmla="*/ 6014 w 533400"/>
              <a:gd name="connsiteY1" fmla="*/ 496884 h 509758"/>
              <a:gd name="connsiteX2" fmla="*/ 236815 w 533400"/>
              <a:gd name="connsiteY2" fmla="*/ 43727 h 509758"/>
              <a:gd name="connsiteX3" fmla="*/ 266700 w 533400"/>
              <a:gd name="connsiteY3" fmla="*/ 10864 h 509758"/>
              <a:gd name="connsiteX4" fmla="*/ 305827 w 533400"/>
              <a:gd name="connsiteY4" fmla="*/ 49478 h 509758"/>
              <a:gd name="connsiteX5" fmla="*/ 527215 w 533400"/>
              <a:gd name="connsiteY5" fmla="*/ 498885 h 509758"/>
              <a:gd name="connsiteX6" fmla="*/ 533400 w 533400"/>
              <a:gd name="connsiteY6" fmla="*/ 509758 h 509758"/>
              <a:gd name="connsiteX7" fmla="*/ 0 w 533400"/>
              <a:gd name="connsiteY7" fmla="*/ 509758 h 509758"/>
              <a:gd name="connsiteX0" fmla="*/ 0 w 527215"/>
              <a:gd name="connsiteY0" fmla="*/ 509758 h 1430113"/>
              <a:gd name="connsiteX1" fmla="*/ 6014 w 527215"/>
              <a:gd name="connsiteY1" fmla="*/ 496884 h 1430113"/>
              <a:gd name="connsiteX2" fmla="*/ 236815 w 527215"/>
              <a:gd name="connsiteY2" fmla="*/ 43727 h 1430113"/>
              <a:gd name="connsiteX3" fmla="*/ 266700 w 527215"/>
              <a:gd name="connsiteY3" fmla="*/ 10864 h 1430113"/>
              <a:gd name="connsiteX4" fmla="*/ 305827 w 527215"/>
              <a:gd name="connsiteY4" fmla="*/ 49478 h 1430113"/>
              <a:gd name="connsiteX5" fmla="*/ 527215 w 527215"/>
              <a:gd name="connsiteY5" fmla="*/ 498885 h 1430113"/>
              <a:gd name="connsiteX6" fmla="*/ 526398 w 527215"/>
              <a:gd name="connsiteY6" fmla="*/ 1430113 h 1430113"/>
              <a:gd name="connsiteX7" fmla="*/ 0 w 527215"/>
              <a:gd name="connsiteY7" fmla="*/ 509758 h 1430113"/>
              <a:gd name="connsiteX0" fmla="*/ 1989 w 521201"/>
              <a:gd name="connsiteY0" fmla="*/ 1467126 h 1467126"/>
              <a:gd name="connsiteX1" fmla="*/ 0 w 521201"/>
              <a:gd name="connsiteY1" fmla="*/ 496884 h 1467126"/>
              <a:gd name="connsiteX2" fmla="*/ 230801 w 521201"/>
              <a:gd name="connsiteY2" fmla="*/ 43727 h 1467126"/>
              <a:gd name="connsiteX3" fmla="*/ 260686 w 521201"/>
              <a:gd name="connsiteY3" fmla="*/ 10864 h 1467126"/>
              <a:gd name="connsiteX4" fmla="*/ 299813 w 521201"/>
              <a:gd name="connsiteY4" fmla="*/ 49478 h 1467126"/>
              <a:gd name="connsiteX5" fmla="*/ 521201 w 521201"/>
              <a:gd name="connsiteY5" fmla="*/ 498885 h 1467126"/>
              <a:gd name="connsiteX6" fmla="*/ 520384 w 521201"/>
              <a:gd name="connsiteY6" fmla="*/ 1430113 h 1467126"/>
              <a:gd name="connsiteX7" fmla="*/ 1989 w 521201"/>
              <a:gd name="connsiteY7" fmla="*/ 1467126 h 1467126"/>
              <a:gd name="connsiteX0" fmla="*/ 1989 w 521201"/>
              <a:gd name="connsiteY0" fmla="*/ 1467126 h 2299712"/>
              <a:gd name="connsiteX1" fmla="*/ 0 w 521201"/>
              <a:gd name="connsiteY1" fmla="*/ 496884 h 2299712"/>
              <a:gd name="connsiteX2" fmla="*/ 230801 w 521201"/>
              <a:gd name="connsiteY2" fmla="*/ 43727 h 2299712"/>
              <a:gd name="connsiteX3" fmla="*/ 260686 w 521201"/>
              <a:gd name="connsiteY3" fmla="*/ 10864 h 2299712"/>
              <a:gd name="connsiteX4" fmla="*/ 299813 w 521201"/>
              <a:gd name="connsiteY4" fmla="*/ 49478 h 2299712"/>
              <a:gd name="connsiteX5" fmla="*/ 521201 w 521201"/>
              <a:gd name="connsiteY5" fmla="*/ 498885 h 2299712"/>
              <a:gd name="connsiteX6" fmla="*/ 520384 w 521201"/>
              <a:gd name="connsiteY6" fmla="*/ 2299712 h 2299712"/>
              <a:gd name="connsiteX7" fmla="*/ 1989 w 521201"/>
              <a:gd name="connsiteY7" fmla="*/ 1467126 h 2299712"/>
              <a:gd name="connsiteX0" fmla="*/ 0 w 521732"/>
              <a:gd name="connsiteY0" fmla="*/ 2379575 h 2379575"/>
              <a:gd name="connsiteX1" fmla="*/ 531 w 521732"/>
              <a:gd name="connsiteY1" fmla="*/ 496884 h 2379575"/>
              <a:gd name="connsiteX2" fmla="*/ 231332 w 521732"/>
              <a:gd name="connsiteY2" fmla="*/ 43727 h 2379575"/>
              <a:gd name="connsiteX3" fmla="*/ 261217 w 521732"/>
              <a:gd name="connsiteY3" fmla="*/ 10864 h 2379575"/>
              <a:gd name="connsiteX4" fmla="*/ 300344 w 521732"/>
              <a:gd name="connsiteY4" fmla="*/ 49478 h 2379575"/>
              <a:gd name="connsiteX5" fmla="*/ 521732 w 521732"/>
              <a:gd name="connsiteY5" fmla="*/ 498885 h 2379575"/>
              <a:gd name="connsiteX6" fmla="*/ 520915 w 521732"/>
              <a:gd name="connsiteY6" fmla="*/ 2299712 h 2379575"/>
              <a:gd name="connsiteX7" fmla="*/ 0 w 521732"/>
              <a:gd name="connsiteY7" fmla="*/ 2379575 h 2379575"/>
              <a:gd name="connsiteX0" fmla="*/ 0 w 530215"/>
              <a:gd name="connsiteY0" fmla="*/ 3397578 h 3397578"/>
              <a:gd name="connsiteX1" fmla="*/ 9014 w 530215"/>
              <a:gd name="connsiteY1" fmla="*/ 496884 h 3397578"/>
              <a:gd name="connsiteX2" fmla="*/ 239815 w 530215"/>
              <a:gd name="connsiteY2" fmla="*/ 43727 h 3397578"/>
              <a:gd name="connsiteX3" fmla="*/ 269700 w 530215"/>
              <a:gd name="connsiteY3" fmla="*/ 10864 h 3397578"/>
              <a:gd name="connsiteX4" fmla="*/ 308827 w 530215"/>
              <a:gd name="connsiteY4" fmla="*/ 49478 h 3397578"/>
              <a:gd name="connsiteX5" fmla="*/ 530215 w 530215"/>
              <a:gd name="connsiteY5" fmla="*/ 498885 h 3397578"/>
              <a:gd name="connsiteX6" fmla="*/ 529398 w 530215"/>
              <a:gd name="connsiteY6" fmla="*/ 2299712 h 3397578"/>
              <a:gd name="connsiteX7" fmla="*/ 0 w 530215"/>
              <a:gd name="connsiteY7" fmla="*/ 3397578 h 3397578"/>
              <a:gd name="connsiteX0" fmla="*/ 0 w 546368"/>
              <a:gd name="connsiteY0" fmla="*/ 3397578 h 3402548"/>
              <a:gd name="connsiteX1" fmla="*/ 9014 w 546368"/>
              <a:gd name="connsiteY1" fmla="*/ 496884 h 3402548"/>
              <a:gd name="connsiteX2" fmla="*/ 239815 w 546368"/>
              <a:gd name="connsiteY2" fmla="*/ 43727 h 3402548"/>
              <a:gd name="connsiteX3" fmla="*/ 269700 w 546368"/>
              <a:gd name="connsiteY3" fmla="*/ 10864 h 3402548"/>
              <a:gd name="connsiteX4" fmla="*/ 308827 w 546368"/>
              <a:gd name="connsiteY4" fmla="*/ 49478 h 3402548"/>
              <a:gd name="connsiteX5" fmla="*/ 530215 w 546368"/>
              <a:gd name="connsiteY5" fmla="*/ 498885 h 3402548"/>
              <a:gd name="connsiteX6" fmla="*/ 546365 w 546368"/>
              <a:gd name="connsiteY6" fmla="*/ 3402548 h 3402548"/>
              <a:gd name="connsiteX7" fmla="*/ 0 w 546368"/>
              <a:gd name="connsiteY7" fmla="*/ 3397578 h 3402548"/>
              <a:gd name="connsiteX0" fmla="*/ 403 w 538288"/>
              <a:gd name="connsiteY0" fmla="*/ 5196047 h 5196047"/>
              <a:gd name="connsiteX1" fmla="*/ 934 w 538288"/>
              <a:gd name="connsiteY1" fmla="*/ 496884 h 5196047"/>
              <a:gd name="connsiteX2" fmla="*/ 231735 w 538288"/>
              <a:gd name="connsiteY2" fmla="*/ 43727 h 5196047"/>
              <a:gd name="connsiteX3" fmla="*/ 261620 w 538288"/>
              <a:gd name="connsiteY3" fmla="*/ 10864 h 5196047"/>
              <a:gd name="connsiteX4" fmla="*/ 300747 w 538288"/>
              <a:gd name="connsiteY4" fmla="*/ 49478 h 5196047"/>
              <a:gd name="connsiteX5" fmla="*/ 522135 w 538288"/>
              <a:gd name="connsiteY5" fmla="*/ 498885 h 5196047"/>
              <a:gd name="connsiteX6" fmla="*/ 538285 w 538288"/>
              <a:gd name="connsiteY6" fmla="*/ 3402548 h 5196047"/>
              <a:gd name="connsiteX7" fmla="*/ 403 w 538288"/>
              <a:gd name="connsiteY7" fmla="*/ 5196047 h 5196047"/>
              <a:gd name="connsiteX0" fmla="*/ 403 w 538291"/>
              <a:gd name="connsiteY0" fmla="*/ 5196047 h 5201017"/>
              <a:gd name="connsiteX1" fmla="*/ 934 w 538291"/>
              <a:gd name="connsiteY1" fmla="*/ 496884 h 5201017"/>
              <a:gd name="connsiteX2" fmla="*/ 231735 w 538291"/>
              <a:gd name="connsiteY2" fmla="*/ 43727 h 5201017"/>
              <a:gd name="connsiteX3" fmla="*/ 261620 w 538291"/>
              <a:gd name="connsiteY3" fmla="*/ 10864 h 5201017"/>
              <a:gd name="connsiteX4" fmla="*/ 300747 w 538291"/>
              <a:gd name="connsiteY4" fmla="*/ 49478 h 5201017"/>
              <a:gd name="connsiteX5" fmla="*/ 522135 w 538291"/>
              <a:gd name="connsiteY5" fmla="*/ 498885 h 5201017"/>
              <a:gd name="connsiteX6" fmla="*/ 538288 w 538291"/>
              <a:gd name="connsiteY6" fmla="*/ 5201017 h 5201017"/>
              <a:gd name="connsiteX7" fmla="*/ 403 w 538291"/>
              <a:gd name="connsiteY7" fmla="*/ 5196047 h 5201017"/>
              <a:gd name="connsiteX0" fmla="*/ 403 w 538291"/>
              <a:gd name="connsiteY0" fmla="*/ 5185217 h 5190187"/>
              <a:gd name="connsiteX1" fmla="*/ 934 w 538291"/>
              <a:gd name="connsiteY1" fmla="*/ 486054 h 5190187"/>
              <a:gd name="connsiteX2" fmla="*/ 231735 w 538291"/>
              <a:gd name="connsiteY2" fmla="*/ 32897 h 5190187"/>
              <a:gd name="connsiteX3" fmla="*/ 261620 w 538291"/>
              <a:gd name="connsiteY3" fmla="*/ 34 h 5190187"/>
              <a:gd name="connsiteX4" fmla="*/ 300747 w 538291"/>
              <a:gd name="connsiteY4" fmla="*/ 38648 h 5190187"/>
              <a:gd name="connsiteX5" fmla="*/ 522135 w 538291"/>
              <a:gd name="connsiteY5" fmla="*/ 488055 h 5190187"/>
              <a:gd name="connsiteX6" fmla="*/ 538288 w 538291"/>
              <a:gd name="connsiteY6" fmla="*/ 5190187 h 5190187"/>
              <a:gd name="connsiteX7" fmla="*/ 403 w 538291"/>
              <a:gd name="connsiteY7" fmla="*/ 5185217 h 519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291" h="5190187">
                <a:moveTo>
                  <a:pt x="403" y="5185217"/>
                </a:moveTo>
                <a:cubicBezTo>
                  <a:pt x="3408" y="4218319"/>
                  <a:pt x="-2071" y="1452952"/>
                  <a:pt x="934" y="486054"/>
                </a:cubicBezTo>
                <a:lnTo>
                  <a:pt x="231735" y="32897"/>
                </a:lnTo>
                <a:cubicBezTo>
                  <a:pt x="241171" y="18775"/>
                  <a:pt x="250118" y="-925"/>
                  <a:pt x="261620" y="34"/>
                </a:cubicBezTo>
                <a:cubicBezTo>
                  <a:pt x="273122" y="993"/>
                  <a:pt x="278335" y="-2667"/>
                  <a:pt x="300747" y="38648"/>
                </a:cubicBezTo>
                <a:lnTo>
                  <a:pt x="522135" y="488055"/>
                </a:lnTo>
                <a:cubicBezTo>
                  <a:pt x="521863" y="798464"/>
                  <a:pt x="538560" y="4879778"/>
                  <a:pt x="538288" y="5190187"/>
                </a:cubicBezTo>
                <a:lnTo>
                  <a:pt x="403" y="5185217"/>
                </a:lnTo>
                <a:close/>
              </a:path>
            </a:pathLst>
          </a:custGeom>
          <a:gradFill flip="none" rotWithShape="1">
            <a:gsLst>
              <a:gs pos="1667">
                <a:schemeClr val="accent4">
                  <a:lumMod val="75000"/>
                  <a:alpha val="26000"/>
                </a:schemeClr>
              </a:gs>
              <a:gs pos="40000">
                <a:schemeClr val="accent4">
                  <a:lumMod val="60000"/>
                  <a:lumOff val="40000"/>
                  <a:alpha val="43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  <a:tileRect/>
          </a:gradFill>
          <a:ln>
            <a:solidFill>
              <a:schemeClr val="tx1">
                <a:lumMod val="95000"/>
                <a:lumOff val="5000"/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80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88938"/>
            <a:ext cx="65532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FBD38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BD388"/>
          </a:solidFill>
          <a:latin typeface="Franklin Gothic Heavy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BD388"/>
          </a:solidFill>
          <a:latin typeface="Franklin Gothic Heavy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BD388"/>
          </a:solidFill>
          <a:latin typeface="Franklin Gothic Heavy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BD388"/>
          </a:solidFill>
          <a:latin typeface="Franklin Gothic Heavy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BD388"/>
          </a:solidFill>
          <a:latin typeface="Franklin Gothic Heavy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BD388"/>
          </a:solidFill>
          <a:latin typeface="Franklin Gothic Heavy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BD388"/>
          </a:solidFill>
          <a:latin typeface="Franklin Gothic Heavy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BD388"/>
          </a:solidFill>
          <a:latin typeface="Franklin Gothic Heavy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F2F2F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rgbClr val="F2F2F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F2F2F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rgbClr val="F2F2F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kern="1200">
          <a:solidFill>
            <a:srgbClr val="F2F2F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1" Type="http://schemas.microsoft.com/office/2007/relationships/hdphoto" Target="../media/hdphoto4.wdp"/><Relationship Id="rId12" Type="http://schemas.openxmlformats.org/officeDocument/2006/relationships/image" Target="../media/image11.png"/><Relationship Id="rId13" Type="http://schemas.microsoft.com/office/2007/relationships/hdphoto" Target="../media/hdphoto5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6.wdp"/><Relationship Id="rId17" Type="http://schemas.openxmlformats.org/officeDocument/2006/relationships/image" Target="../media/image14.png"/><Relationship Id="rId18" Type="http://schemas.microsoft.com/office/2007/relationships/hdphoto" Target="../media/hdphoto7.wdp"/><Relationship Id="rId1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Relationship Id="rId4" Type="http://schemas.microsoft.com/office/2007/relationships/hdphoto" Target="../media/hdphoto1.wdp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microsoft.com/office/2007/relationships/hdphoto" Target="../media/hdphoto2.wdp"/><Relationship Id="rId8" Type="http://schemas.openxmlformats.org/officeDocument/2006/relationships/image" Target="../media/image9.png"/><Relationship Id="rId9" Type="http://schemas.microsoft.com/office/2007/relationships/hdphoto" Target="../media/hdphoto3.wdp"/><Relationship Id="rId10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2"/>
          <p:cNvSpPr txBox="1">
            <a:spLocks noChangeArrowheads="1"/>
          </p:cNvSpPr>
          <p:nvPr/>
        </p:nvSpPr>
        <p:spPr bwMode="auto">
          <a:xfrm>
            <a:off x="5715000" y="6019800"/>
            <a:ext cx="34464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F2F2F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F2F2F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2F2F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rgbClr val="F2F2F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rgbClr val="F2F2F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F2F2F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F2F2F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F2F2F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F2F2F2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FFFF"/>
                </a:solidFill>
                <a:latin typeface="Times New Roman" pitchFamily="18" charset="0"/>
              </a:rPr>
              <a:t>COL (Ret) Paul L. Willis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FFFF"/>
                </a:solidFill>
                <a:latin typeface="Times New Roman" pitchFamily="18" charset="0"/>
              </a:rPr>
              <a:t>Director, JPS JROTC</a:t>
            </a: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F2F2F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F2F2F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2F2F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rgbClr val="F2F2F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rgbClr val="F2F2F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F2F2F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F2F2F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F2F2F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F2F2F2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0A5DCFE-EAB5-4167-ACF7-AA6C1D6ADEB3}" type="slidenum">
              <a:rPr lang="en-US" altLang="en-US" sz="1800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1863"/>
            <a:ext cx="502126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78873" y="387927"/>
            <a:ext cx="8760691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spc="300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139700">
                    <a:srgbClr val="F9B639">
                      <a:satMod val="175000"/>
                      <a:alpha val="40000"/>
                    </a:srgbClr>
                  </a:glow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</a:rPr>
              <a:t>JACKSON PUBLIC SCHOOLS JROTC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F2F2F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F2F2F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2F2F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rgbClr val="F2F2F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rgbClr val="F2F2F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F2F2F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F2F2F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F2F2F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F2F2F2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BE3F00"/>
              </a:buClr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Arial" pitchFamily="34" charset="0"/>
              </a:rPr>
              <a:t>Mission – To motivate young people through caring leadership and positive influence to be better citizens for lifelong service to the community.</a:t>
            </a:r>
          </a:p>
        </p:txBody>
      </p:sp>
      <p:pic>
        <p:nvPicPr>
          <p:cNvPr id="8" name="Picture 7" descr="D:\2006-04-04-1241-34\IMG_6486.JPG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  <a:extLst/>
          </a:blip>
          <a:srcRect/>
          <a:stretch>
            <a:fillRect/>
          </a:stretch>
        </p:blipFill>
        <p:spPr bwMode="auto">
          <a:xfrm>
            <a:off x="5638801" y="3429000"/>
            <a:ext cx="3200400" cy="206454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04800" y="5653088"/>
            <a:ext cx="609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F2F2F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F2F2F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2F2F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rgbClr val="F2F2F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rgbClr val="F2F2F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F2F2F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F2F2F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F2F2F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F2F2F2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BE3F00"/>
              </a:buClr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Arial" pitchFamily="34" charset="0"/>
              </a:rPr>
              <a:t>“Motivating young people to be better citizens”</a:t>
            </a:r>
          </a:p>
        </p:txBody>
      </p:sp>
      <p:pic>
        <p:nvPicPr>
          <p:cNvPr id="737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286000"/>
            <a:ext cx="4873625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 smtClean="0"/>
              <a:t>Institute of Health Careers – William Carey University – Date 05- 09 June 2017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altLang="en-US" sz="18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en-US" sz="1800" b="1" smtClean="0">
              <a:solidFill>
                <a:srgbClr val="CC3300"/>
              </a:solidFill>
            </a:endParaRPr>
          </a:p>
        </p:txBody>
      </p:sp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457200" y="1295400"/>
            <a:ext cx="82296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</a:rPr>
              <a:t>  Rising 10</a:t>
            </a:r>
            <a:r>
              <a:rPr lang="en-US" altLang="en-US" sz="1600" b="1" baseline="30000" dirty="0">
                <a:solidFill>
                  <a:srgbClr val="000000"/>
                </a:solidFill>
              </a:rPr>
              <a:t>th</a:t>
            </a:r>
            <a:r>
              <a:rPr lang="en-US" altLang="en-US" sz="1600" b="1" dirty="0">
                <a:solidFill>
                  <a:srgbClr val="000000"/>
                </a:solidFill>
              </a:rPr>
              <a:t>, 11</a:t>
            </a:r>
            <a:r>
              <a:rPr lang="en-US" altLang="en-US" sz="1600" b="1" baseline="30000" dirty="0">
                <a:solidFill>
                  <a:srgbClr val="000000"/>
                </a:solidFill>
              </a:rPr>
              <a:t>th</a:t>
            </a:r>
            <a:r>
              <a:rPr lang="en-US" altLang="en-US" sz="1600" b="1" dirty="0">
                <a:solidFill>
                  <a:srgbClr val="000000"/>
                </a:solidFill>
              </a:rPr>
              <a:t> or 12</a:t>
            </a:r>
            <a:r>
              <a:rPr lang="en-US" altLang="en-US" sz="1600" b="1" baseline="30000" dirty="0">
                <a:solidFill>
                  <a:srgbClr val="000000"/>
                </a:solidFill>
              </a:rPr>
              <a:t>th</a:t>
            </a:r>
            <a:r>
              <a:rPr lang="en-US" altLang="en-US" sz="1600" b="1" dirty="0">
                <a:solidFill>
                  <a:srgbClr val="000000"/>
                </a:solidFill>
              </a:rPr>
              <a:t> grade cadets who meet qualifications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</a:rPr>
              <a:t>  Cadets must have a minimum GPA of 2.5, successfully complete Cadet Challenge test, have a current physical exam, be of strong moral character and have no disciplinary issues (must have interest in learning about health careers)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</a:rPr>
              <a:t>  </a:t>
            </a:r>
            <a:r>
              <a:rPr lang="en-US" altLang="en-US" sz="1600" b="1" dirty="0">
                <a:solidFill>
                  <a:srgbClr val="FF0000"/>
                </a:solidFill>
              </a:rPr>
              <a:t>Cadets must not have attended this camp previously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</a:rPr>
              <a:t>  Slots assigned to each school are as follows: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Callaway – 9 primary and 2 alternates</a:t>
            </a:r>
            <a:endParaRPr lang="en-US" altLang="en-US" sz="1600" dirty="0">
              <a:solidFill>
                <a:srgbClr val="000000"/>
              </a:solidFill>
            </a:endParaRP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Forest Hill – 9 primary and 2 alternates</a:t>
            </a:r>
            <a:endParaRPr lang="en-US" altLang="en-US" sz="1600" dirty="0">
              <a:solidFill>
                <a:srgbClr val="000000"/>
              </a:solidFill>
            </a:endParaRP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Jim Hill – 9 and 2 alternates</a:t>
            </a:r>
            <a:endParaRPr lang="en-US" altLang="en-US" sz="1600" dirty="0">
              <a:solidFill>
                <a:srgbClr val="000000"/>
              </a:solidFill>
            </a:endParaRP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Lanier – 8 primary and 2 alternates</a:t>
            </a:r>
            <a:endParaRPr lang="en-US" altLang="en-US" sz="1600" dirty="0">
              <a:solidFill>
                <a:srgbClr val="000000"/>
              </a:solidFill>
            </a:endParaRP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Murrah – 8 primary and 2 alternates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Provine – 8 primary and 2 alternates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</a:rPr>
              <a:t>Wingfield – 9 primary and 2 alternates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Cadre assigned: One SAI and three AIs</a:t>
            </a:r>
            <a:endParaRPr lang="en-US" altLang="en-US" sz="1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 smtClean="0"/>
              <a:t>JROTC Police Explorers – Jackson Police Training Academy   Date 05- 09 June 2017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altLang="en-US" sz="18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en-US" sz="1800" b="1" smtClean="0">
              <a:solidFill>
                <a:srgbClr val="CC3300"/>
              </a:solidFill>
            </a:endParaRPr>
          </a:p>
        </p:txBody>
      </p:sp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457200" y="1295400"/>
            <a:ext cx="8229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</a:rPr>
              <a:t>  LET1 instructors at each school are expected to provide seven fully qualified </a:t>
            </a:r>
            <a:r>
              <a:rPr lang="en-US" altLang="en-US" sz="1600" b="1" u="sng">
                <a:solidFill>
                  <a:srgbClr val="000000"/>
                </a:solidFill>
              </a:rPr>
              <a:t>male</a:t>
            </a:r>
            <a:r>
              <a:rPr lang="en-US" altLang="en-US" sz="1600" b="1">
                <a:solidFill>
                  <a:srgbClr val="000000"/>
                </a:solidFill>
              </a:rPr>
              <a:t> cadets (primarily rising 10</a:t>
            </a:r>
            <a:r>
              <a:rPr lang="en-US" altLang="en-US" sz="1600" b="1" baseline="30000">
                <a:solidFill>
                  <a:srgbClr val="000000"/>
                </a:solidFill>
              </a:rPr>
              <a:t>th</a:t>
            </a:r>
            <a:r>
              <a:rPr lang="en-US" altLang="en-US" sz="1600" b="1">
                <a:solidFill>
                  <a:srgbClr val="000000"/>
                </a:solidFill>
              </a:rPr>
              <a:t> graders who are somewhat on the borderline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</a:rPr>
              <a:t>  Cadets must be projected to return as a LET2 next school year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</a:rPr>
              <a:t>  Slots assigned to each school are as follows: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Callaway – 7 primary and 2 alternates</a:t>
            </a:r>
            <a:endParaRPr lang="en-US" altLang="en-US" sz="1600">
              <a:solidFill>
                <a:srgbClr val="000000"/>
              </a:solidFill>
            </a:endParaRP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Forest Hill – 7 primary and 2 alternates</a:t>
            </a:r>
            <a:endParaRPr lang="en-US" altLang="en-US" sz="1600">
              <a:solidFill>
                <a:srgbClr val="000000"/>
              </a:solidFill>
            </a:endParaRP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Jim Hill – 7 and 2 alternates</a:t>
            </a:r>
            <a:endParaRPr lang="en-US" altLang="en-US" sz="1600">
              <a:solidFill>
                <a:srgbClr val="000000"/>
              </a:solidFill>
            </a:endParaRP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Lanier – 7 primary and 2 alternates</a:t>
            </a:r>
            <a:endParaRPr lang="en-US" altLang="en-US" sz="1600">
              <a:solidFill>
                <a:srgbClr val="000000"/>
              </a:solidFill>
            </a:endParaRP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Murrah – 7 primary and 2 alternates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Provine – 6 primary and 2 alternates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Wingfield – 7 primary and 2 alternates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 b="1">
              <a:solidFill>
                <a:srgbClr val="000000"/>
              </a:solidFill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</a:rPr>
              <a:t>Cadre assigned: One SAI and two AIs</a:t>
            </a:r>
            <a:endParaRPr lang="en-US" altLang="en-US" sz="18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Other Summer Leadership Development Opportunities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altLang="en-US" sz="18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en-US" sz="1800" b="1" smtClean="0">
              <a:solidFill>
                <a:srgbClr val="CC3300"/>
              </a:solidFill>
            </a:endParaRPr>
          </a:p>
        </p:txBody>
      </p:sp>
      <p:sp>
        <p:nvSpPr>
          <p:cNvPr id="40964" name="TextBox 6"/>
          <p:cNvSpPr txBox="1">
            <a:spLocks noChangeArrowheads="1"/>
          </p:cNvSpPr>
          <p:nvPr/>
        </p:nvSpPr>
        <p:spPr bwMode="auto">
          <a:xfrm>
            <a:off x="457200" y="1295400"/>
            <a:ext cx="82296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altLang="en-US" sz="1800" b="1">
                <a:solidFill>
                  <a:srgbClr val="000000"/>
                </a:solidFill>
              </a:rPr>
              <a:t>  </a:t>
            </a:r>
            <a:r>
              <a:rPr lang="en-US" altLang="en-US" sz="1600" b="1">
                <a:solidFill>
                  <a:srgbClr val="000000"/>
                </a:solidFill>
              </a:rPr>
              <a:t>Boys State – Late May 2017, MSU? – LET3 instructors at each school are expected to enroll two fully qualified male cadets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altLang="en-US" sz="1600" b="1">
                <a:solidFill>
                  <a:srgbClr val="000000"/>
                </a:solidFill>
              </a:rPr>
              <a:t>  Girls State – Early June 2017, USM? – LET3 instructors at each school are expected to enroll two fully qualified female cadets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n-US" altLang="en-US" sz="1600" b="1">
              <a:solidFill>
                <a:srgbClr val="000000"/>
              </a:solidFill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altLang="en-US" sz="1600" b="1">
                <a:solidFill>
                  <a:srgbClr val="C00000"/>
                </a:solidFill>
              </a:rPr>
              <a:t>JSU ICN Summer Institute – June – July 2017 – Top scholars  and absolutely no discipline or reliability problems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altLang="en-US" sz="1600" b="1">
                <a:solidFill>
                  <a:srgbClr val="000000"/>
                </a:solidFill>
              </a:rPr>
              <a:t>  HOBY Leadership Conference – TBD May, Millsaps – Each school should strive to enroll at least one cadet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n-US" altLang="en-US" sz="1600" b="1">
              <a:solidFill>
                <a:srgbClr val="000000"/>
              </a:solidFill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altLang="en-US" sz="1600" b="1">
                <a:solidFill>
                  <a:srgbClr val="000000"/>
                </a:solidFill>
              </a:rPr>
              <a:t>National Flight Academy, Pensacola Naval Air Station – Week long (6 day) cycles start last week of May and continue through mid August – LET1, LET2 and LET3 instructors from each school should strive to enroll at least two qualified/motivated cadets each (registration opens in January)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altLang="en-US" sz="1600" b="1">
                <a:solidFill>
                  <a:srgbClr val="000000"/>
                </a:solidFill>
              </a:rPr>
              <a:t>  </a:t>
            </a:r>
            <a:r>
              <a:rPr lang="en-US" altLang="en-US" sz="1600" b="1">
                <a:solidFill>
                  <a:srgbClr val="FF0000"/>
                </a:solidFill>
              </a:rPr>
              <a:t>Service Academy Summer Orientation (go to Service Academy website for specific dates and other requirements) – LET3 instructors at each school should strive to enroll at least one cadet</a:t>
            </a:r>
            <a:endParaRPr lang="en-US" altLang="en-US" sz="1600">
              <a:solidFill>
                <a:srgbClr val="FF0000"/>
              </a:solidFill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5" descr="JacksonPublicSchoolsJROTCSSI_MS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5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085" y="1337674"/>
            <a:ext cx="2463444" cy="2487731"/>
          </a:xfrm>
          <a:prstGeom prst="rect">
            <a:avLst/>
          </a:prstGeom>
        </p:spPr>
      </p:pic>
      <p:pic>
        <p:nvPicPr>
          <p:cNvPr id="2088" name="Picture 40" descr="http://www.richmondhilljrotc.com/armyswoosh.gi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994" y="48388"/>
            <a:ext cx="891606" cy="6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04" b="89732" l="14170" r="898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899" y="2947373"/>
            <a:ext cx="903166" cy="8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8750" y1="30534" x2="47500" y2="35115"/>
                        <a14:foregroundMark x1="24375" y1="33588" x2="29375" y2="50382"/>
                        <a14:foregroundMark x1="31875" y1="70229" x2="41875" y2="80916"/>
                        <a14:foregroundMark x1="62500" y1="74809" x2="48750" y2="74809"/>
                        <a14:foregroundMark x1="75625" y1="27481" x2="75625" y2="29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925" y="2331285"/>
            <a:ext cx="611409" cy="50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3458" y1="47436" x2="43458" y2="47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51" y="909790"/>
            <a:ext cx="674500" cy="49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urrah Emblem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70" b="98261" l="1299" r="97403">
                        <a14:foregroundMark x1="46753" y1="6957" x2="46753" y2="8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073" y="1466821"/>
            <a:ext cx="422298" cy="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6" descr="Provine new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414" y="2377137"/>
            <a:ext cx="867073" cy="40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7" descr="tiger-yellow-eye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067" b="89571" l="9551" r="89888">
                        <a14:foregroundMark x1="48315" y1="48466" x2="48315" y2="48466"/>
                        <a14:foregroundMark x1="41573" y1="48466" x2="41573" y2="52761"/>
                        <a14:foregroundMark x1="60674" y1="46012" x2="60674" y2="46012"/>
                        <a14:foregroundMark x1="61236" y1="45399" x2="61236" y2="45399"/>
                        <a14:foregroundMark x1="62360" y1="44785" x2="63483" y2="48466"/>
                        <a14:foregroundMark x1="71910" y1="43558" x2="66292" y2="59509"/>
                        <a14:foregroundMark x1="80899" y1="46626" x2="80337" y2="67485"/>
                        <a14:foregroundMark x1="78652" y1="71779" x2="60674" y2="69325"/>
                        <a14:foregroundMark x1="78652" y1="75460" x2="78090" y2="77914"/>
                        <a14:foregroundMark x1="56180" y1="66258" x2="56180" y2="66258"/>
                        <a14:foregroundMark x1="52247" y1="70552" x2="52247" y2="70552"/>
                        <a14:foregroundMark x1="49438" y1="74233" x2="49438" y2="74233"/>
                        <a14:foregroundMark x1="49438" y1="74847" x2="37079" y2="77914"/>
                        <a14:foregroundMark x1="43820" y1="81595" x2="43820" y2="81595"/>
                        <a14:foregroundMark x1="44382" y1="84663" x2="44382" y2="84663"/>
                        <a14:foregroundMark x1="45506" y1="84663" x2="45506" y2="84663"/>
                        <a14:foregroundMark x1="31461" y1="78528" x2="31461" y2="78528"/>
                        <a14:foregroundMark x1="29213" y1="78528" x2="29213" y2="78528"/>
                        <a14:foregroundMark x1="26966" y1="76687" x2="26966" y2="76687"/>
                        <a14:foregroundMark x1="26404" y1="72393" x2="26404" y2="72393"/>
                        <a14:foregroundMark x1="25843" y1="68098" x2="25843" y2="68098"/>
                        <a14:foregroundMark x1="32022" y1="67485" x2="32022" y2="67485"/>
                        <a14:foregroundMark x1="36517" y1="64417" x2="36517" y2="64417"/>
                        <a14:foregroundMark x1="37079" y1="66258" x2="37079" y2="66258"/>
                        <a14:foregroundMark x1="34270" y1="59509" x2="34270" y2="59509"/>
                        <a14:foregroundMark x1="28090" y1="59509" x2="28090" y2="59509"/>
                        <a14:foregroundMark x1="22472" y1="63804" x2="22472" y2="63804"/>
                        <a14:foregroundMark x1="20225" y1="68098" x2="20225" y2="68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94" y="1469511"/>
            <a:ext cx="615921" cy="56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n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27" b="92486" l="4167" r="951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13" y="3050523"/>
            <a:ext cx="463618" cy="55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4479634" y="2453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4388355" y="2539615"/>
            <a:ext cx="184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6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3354755" y="2124340"/>
            <a:ext cx="318446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US" sz="1800" b="1" dirty="0" smtClean="0">
                <a:solidFill>
                  <a:prstClr val="black"/>
                </a:solidFill>
                <a:effectLst>
                  <a:glow rad="101600">
                    <a:prstClr val="black">
                      <a:alpha val="40000"/>
                    </a:prstClr>
                  </a:glow>
                </a:effectLst>
              </a:rPr>
              <a:t>“Motivating Young People to      be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800" b="1" dirty="0" smtClean="0">
                <a:solidFill>
                  <a:prstClr val="black"/>
                </a:solidFill>
                <a:effectLst>
                  <a:glow rad="101600">
                    <a:prstClr val="black">
                      <a:alpha val="40000"/>
                    </a:prstClr>
                  </a:glow>
                </a:effectLst>
              </a:rPr>
              <a:t>Better Citizens. “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2992089" y="5383"/>
            <a:ext cx="3307409" cy="49360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JPS JROTC</a:t>
            </a:r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6914234" y="43934"/>
            <a:ext cx="2211198" cy="144462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US" sz="1100" b="1" u="sng" dirty="0" smtClean="0">
                <a:solidFill>
                  <a:prstClr val="black"/>
                </a:solidFill>
              </a:rPr>
              <a:t>TEAMS / COMPETITIONS</a:t>
            </a:r>
            <a:endParaRPr lang="en-US" sz="1100" b="1" dirty="0" smtClean="0">
              <a:solidFill>
                <a:prstClr val="black"/>
              </a:solidFill>
            </a:endParaRPr>
          </a:p>
          <a:p>
            <a:pPr algn="l" eaLnBrk="0" fontAlgn="base" hangingPunct="0"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</a:rPr>
              <a:t>• Drill Team/Color Guard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</a:rPr>
              <a:t>• Cadet Challenge/Physical Fitness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</a:rPr>
              <a:t>• Academic/JROTC Leadership and           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</a:rPr>
              <a:t> </a:t>
            </a:r>
            <a:r>
              <a:rPr lang="en-US" sz="1100" b="1" dirty="0" smtClean="0">
                <a:solidFill>
                  <a:prstClr val="black"/>
                </a:solidFill>
              </a:rPr>
              <a:t>  Academic Bowl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</a:rPr>
              <a:t>• Adventure Training</a:t>
            </a:r>
            <a:endParaRPr lang="en-US" sz="1100" b="1" dirty="0">
              <a:solidFill>
                <a:prstClr val="black"/>
              </a:solidFill>
            </a:endParaRPr>
          </a:p>
          <a:p>
            <a:pPr algn="l" eaLnBrk="0" fontAlgn="base" hangingPunct="0"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</a:rPr>
              <a:t>• Cadet of the Year</a:t>
            </a: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6953733" y="3583473"/>
            <a:ext cx="2115465" cy="1837331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100" b="1" u="sng" dirty="0" smtClean="0">
                <a:solidFill>
                  <a:prstClr val="black"/>
                </a:solidFill>
              </a:rPr>
              <a:t>COMMUNITY SERVICE</a:t>
            </a:r>
          </a:p>
          <a:p>
            <a:pPr algn="l"/>
            <a:r>
              <a:rPr lang="en-US" sz="1100" dirty="0" smtClean="0">
                <a:solidFill>
                  <a:prstClr val="black"/>
                </a:solidFill>
              </a:rPr>
              <a:t>• </a:t>
            </a:r>
            <a:r>
              <a:rPr lang="en-US" sz="1100" b="1" dirty="0" smtClean="0">
                <a:solidFill>
                  <a:prstClr val="black"/>
                </a:solidFill>
              </a:rPr>
              <a:t>Stop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b="1" dirty="0" smtClean="0">
                <a:solidFill>
                  <a:prstClr val="black"/>
                </a:solidFill>
              </a:rPr>
              <a:t>Hunger NOW</a:t>
            </a:r>
          </a:p>
          <a:p>
            <a:pPr algn="l"/>
            <a:r>
              <a:rPr lang="en-US" sz="1100" b="1" dirty="0" smtClean="0">
                <a:solidFill>
                  <a:prstClr val="black"/>
                </a:solidFill>
              </a:rPr>
              <a:t>• Color Guard Presentations</a:t>
            </a:r>
          </a:p>
          <a:p>
            <a:pPr algn="l"/>
            <a:r>
              <a:rPr lang="en-US" sz="1100" b="1" dirty="0" smtClean="0">
                <a:solidFill>
                  <a:prstClr val="black"/>
                </a:solidFill>
              </a:rPr>
              <a:t>• Habitat for Humanity</a:t>
            </a:r>
          </a:p>
          <a:p>
            <a:pPr algn="l"/>
            <a:r>
              <a:rPr lang="en-US" sz="1100" b="1" dirty="0" smtClean="0">
                <a:solidFill>
                  <a:prstClr val="black"/>
                </a:solidFill>
              </a:rPr>
              <a:t>• Veterans Hospital Visit</a:t>
            </a:r>
          </a:p>
          <a:p>
            <a:pPr algn="l"/>
            <a:r>
              <a:rPr lang="en-US" sz="1100" b="1" dirty="0" smtClean="0">
                <a:solidFill>
                  <a:prstClr val="black"/>
                </a:solidFill>
              </a:rPr>
              <a:t>• Nursing Home Visits</a:t>
            </a:r>
          </a:p>
          <a:p>
            <a:pPr algn="l"/>
            <a:r>
              <a:rPr lang="en-US" sz="1100" b="1" dirty="0" smtClean="0">
                <a:solidFill>
                  <a:prstClr val="black"/>
                </a:solidFill>
              </a:rPr>
              <a:t>• City Wide Cleanup</a:t>
            </a:r>
          </a:p>
          <a:p>
            <a:pPr algn="l"/>
            <a:r>
              <a:rPr lang="en-US" sz="1100" b="1" dirty="0" smtClean="0">
                <a:solidFill>
                  <a:prstClr val="black"/>
                </a:solidFill>
              </a:rPr>
              <a:t>• New Hope Baptist Church </a:t>
            </a:r>
          </a:p>
          <a:p>
            <a:pPr algn="l"/>
            <a:r>
              <a:rPr lang="en-US" sz="1100" b="1" dirty="0">
                <a:solidFill>
                  <a:prstClr val="black"/>
                </a:solidFill>
              </a:rPr>
              <a:t> </a:t>
            </a:r>
            <a:r>
              <a:rPr lang="en-US" sz="1100" b="1" dirty="0" smtClean="0">
                <a:solidFill>
                  <a:prstClr val="black"/>
                </a:solidFill>
              </a:rPr>
              <a:t> Community Health Fair</a:t>
            </a:r>
          </a:p>
          <a:p>
            <a:pPr algn="l"/>
            <a:r>
              <a:rPr lang="en-US" sz="1100" b="1" dirty="0">
                <a:solidFill>
                  <a:prstClr val="black"/>
                </a:solidFill>
              </a:rPr>
              <a:t>• </a:t>
            </a:r>
            <a:r>
              <a:rPr lang="en-US" sz="1100" b="1" dirty="0" smtClean="0">
                <a:solidFill>
                  <a:prstClr val="black"/>
                </a:solidFill>
              </a:rPr>
              <a:t>JPS Convocation</a:t>
            </a:r>
          </a:p>
          <a:p>
            <a:pPr algn="l"/>
            <a:r>
              <a:rPr lang="en-US" sz="1100" b="1" dirty="0" smtClean="0">
                <a:solidFill>
                  <a:prstClr val="black"/>
                </a:solidFill>
              </a:rPr>
              <a:t>• JPS 9</a:t>
            </a:r>
            <a:r>
              <a:rPr lang="en-US" sz="1100" b="1" baseline="30000" dirty="0" smtClean="0">
                <a:solidFill>
                  <a:prstClr val="black"/>
                </a:solidFill>
              </a:rPr>
              <a:t>th</a:t>
            </a:r>
            <a:r>
              <a:rPr lang="en-US" sz="1100" b="1" dirty="0" smtClean="0">
                <a:solidFill>
                  <a:prstClr val="black"/>
                </a:solidFill>
              </a:rPr>
              <a:t> Grade Career Fair</a:t>
            </a: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6914234" y="1563428"/>
            <a:ext cx="2169815" cy="189390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US" sz="1050" b="1" u="sng" dirty="0" smtClean="0">
                <a:solidFill>
                  <a:prstClr val="black"/>
                </a:solidFill>
              </a:rPr>
              <a:t>LEADERSHIP CAMPS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50" b="1" dirty="0">
                <a:solidFill>
                  <a:prstClr val="black"/>
                </a:solidFill>
              </a:rPr>
              <a:t>•JROTC </a:t>
            </a:r>
            <a:r>
              <a:rPr lang="en-US" sz="1050" b="1" dirty="0" smtClean="0">
                <a:solidFill>
                  <a:prstClr val="black"/>
                </a:solidFill>
              </a:rPr>
              <a:t>Cadet Leadership Challenge 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50" b="1" dirty="0" smtClean="0">
                <a:solidFill>
                  <a:prstClr val="black"/>
                </a:solidFill>
              </a:rPr>
              <a:t>• STEM Camp - Mississippi State 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50" b="1" dirty="0">
                <a:solidFill>
                  <a:prstClr val="black"/>
                </a:solidFill>
              </a:rPr>
              <a:t> </a:t>
            </a:r>
            <a:r>
              <a:rPr lang="en-US" sz="1050" b="1" dirty="0" smtClean="0">
                <a:solidFill>
                  <a:prstClr val="black"/>
                </a:solidFill>
              </a:rPr>
              <a:t> University  (Engineering) 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50" b="1" dirty="0" smtClean="0">
                <a:solidFill>
                  <a:prstClr val="black"/>
                </a:solidFill>
              </a:rPr>
              <a:t>• STEM Camp-William Carey 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50" b="1" dirty="0">
                <a:solidFill>
                  <a:prstClr val="black"/>
                </a:solidFill>
              </a:rPr>
              <a:t> </a:t>
            </a:r>
            <a:r>
              <a:rPr lang="en-US" sz="1050" b="1" dirty="0" smtClean="0">
                <a:solidFill>
                  <a:prstClr val="black"/>
                </a:solidFill>
              </a:rPr>
              <a:t>  University - (</a:t>
            </a:r>
            <a:r>
              <a:rPr lang="en-US" sz="1050" b="1" dirty="0">
                <a:solidFill>
                  <a:prstClr val="black"/>
                </a:solidFill>
              </a:rPr>
              <a:t>H</a:t>
            </a:r>
            <a:r>
              <a:rPr lang="en-US" sz="1050" b="1" dirty="0" smtClean="0">
                <a:solidFill>
                  <a:prstClr val="black"/>
                </a:solidFill>
              </a:rPr>
              <a:t>ealth Careers) 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50" b="1" dirty="0" smtClean="0">
                <a:solidFill>
                  <a:prstClr val="black"/>
                </a:solidFill>
              </a:rPr>
              <a:t>• Camp Hood Boy </a:t>
            </a:r>
            <a:r>
              <a:rPr lang="en-US" sz="1050" b="1" dirty="0">
                <a:solidFill>
                  <a:prstClr val="black"/>
                </a:solidFill>
              </a:rPr>
              <a:t>Scout </a:t>
            </a:r>
            <a:r>
              <a:rPr lang="en-US" sz="1050" b="1" dirty="0" smtClean="0">
                <a:solidFill>
                  <a:prstClr val="black"/>
                </a:solidFill>
              </a:rPr>
              <a:t/>
            </a:r>
            <a:br>
              <a:rPr lang="en-US" sz="1050" b="1" dirty="0" smtClean="0">
                <a:solidFill>
                  <a:prstClr val="black"/>
                </a:solidFill>
              </a:rPr>
            </a:br>
            <a:r>
              <a:rPr lang="en-US" sz="1050" b="1" dirty="0" smtClean="0">
                <a:solidFill>
                  <a:prstClr val="black"/>
                </a:solidFill>
              </a:rPr>
              <a:t>• Environmental Learning Center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50" b="1" dirty="0" smtClean="0">
                <a:solidFill>
                  <a:prstClr val="black"/>
                </a:solidFill>
              </a:rPr>
              <a:t>• National Flight Academy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50" b="1" dirty="0" smtClean="0">
                <a:solidFill>
                  <a:prstClr val="black"/>
                </a:solidFill>
              </a:rPr>
              <a:t>• Police Explorers Camp -                  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50" b="1" dirty="0">
                <a:solidFill>
                  <a:prstClr val="black"/>
                </a:solidFill>
              </a:rPr>
              <a:t> </a:t>
            </a:r>
            <a:r>
              <a:rPr lang="en-US" sz="1050" b="1" dirty="0" smtClean="0">
                <a:solidFill>
                  <a:prstClr val="black"/>
                </a:solidFill>
              </a:rPr>
              <a:t>  (Jackson Police Department)</a:t>
            </a: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79754" y="48388"/>
            <a:ext cx="2206246" cy="2075952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</a:rPr>
              <a:t>          </a:t>
            </a:r>
            <a:r>
              <a:rPr lang="en-US" sz="1100" b="1" u="sng" dirty="0" smtClean="0">
                <a:solidFill>
                  <a:prstClr val="black"/>
                </a:solidFill>
              </a:rPr>
              <a:t>  ACADEMIC COURSEWORK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</a:rPr>
              <a:t>•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b="1" dirty="0" smtClean="0">
                <a:solidFill>
                  <a:prstClr val="black"/>
                </a:solidFill>
              </a:rPr>
              <a:t>Citizenship In Action        </a:t>
            </a:r>
            <a:br>
              <a:rPr lang="en-US" sz="1100" b="1" dirty="0" smtClean="0">
                <a:solidFill>
                  <a:prstClr val="black"/>
                </a:solidFill>
              </a:rPr>
            </a:br>
            <a:r>
              <a:rPr lang="en-US" sz="1100" b="1" dirty="0" smtClean="0">
                <a:solidFill>
                  <a:prstClr val="black"/>
                </a:solidFill>
              </a:rPr>
              <a:t>• Leadership Theory &amp;  Application                            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</a:rPr>
              <a:t>• Foundations  for Success                                 • Wellness,  Fitness &amp; First Aid                                         • Geography, Map Skills and   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</a:rPr>
              <a:t> </a:t>
            </a:r>
            <a:r>
              <a:rPr lang="en-US" sz="1100" b="1" dirty="0" smtClean="0">
                <a:solidFill>
                  <a:prstClr val="black"/>
                </a:solidFill>
              </a:rPr>
              <a:t>  Environmental Awareness                                                                        • Citizenship in American History 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</a:rPr>
              <a:t> </a:t>
            </a:r>
            <a:r>
              <a:rPr lang="en-US" sz="1100" b="1" dirty="0" smtClean="0">
                <a:solidFill>
                  <a:prstClr val="black"/>
                </a:solidFill>
              </a:rPr>
              <a:t>  and Government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100" b="1" dirty="0" smtClean="0">
                <a:solidFill>
                  <a:prstClr val="black"/>
                </a:solidFill>
              </a:rPr>
              <a:t>• Service Learning Projects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100" b="1" dirty="0">
                <a:solidFill>
                  <a:prstClr val="black"/>
                </a:solidFill>
              </a:rPr>
              <a:t>• Academic </a:t>
            </a:r>
            <a:r>
              <a:rPr lang="en-US" sz="1100" b="1" dirty="0" smtClean="0">
                <a:solidFill>
                  <a:prstClr val="black"/>
                </a:solidFill>
              </a:rPr>
              <a:t>Credit – PE &amp; Health </a:t>
            </a: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51180" y="2170739"/>
            <a:ext cx="2082420" cy="240768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US" sz="1050" b="1" u="sng" dirty="0" smtClean="0">
                <a:solidFill>
                  <a:prstClr val="black"/>
                </a:solidFill>
              </a:rPr>
              <a:t>ENRICHMENT EXPERIENCES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50" b="1" dirty="0">
                <a:solidFill>
                  <a:prstClr val="black"/>
                </a:solidFill>
              </a:rPr>
              <a:t>•</a:t>
            </a:r>
            <a:r>
              <a:rPr lang="en-US" sz="1050" dirty="0" smtClean="0">
                <a:solidFill>
                  <a:prstClr val="black"/>
                </a:solidFill>
              </a:rPr>
              <a:t> </a:t>
            </a:r>
            <a:r>
              <a:rPr lang="en-US" sz="1050" b="1" dirty="0" smtClean="0">
                <a:solidFill>
                  <a:prstClr val="black"/>
                </a:solidFill>
              </a:rPr>
              <a:t>Boys/Girls State – MSU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50" b="1" dirty="0" smtClean="0">
                <a:solidFill>
                  <a:prstClr val="black"/>
                </a:solidFill>
              </a:rPr>
              <a:t>• Chemistry/ICN (STEM) – JSU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50" b="1" dirty="0" smtClean="0">
                <a:solidFill>
                  <a:prstClr val="black"/>
                </a:solidFill>
              </a:rPr>
              <a:t>• Hugh O’Brien Leadership 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50" b="1" dirty="0" smtClean="0">
                <a:solidFill>
                  <a:prstClr val="black"/>
                </a:solidFill>
              </a:rPr>
              <a:t>• MOWW Youth Leadership                                      • Financial Literacy                                        • Military Academy/SROTC Day               • Cadet Leadership and Staff      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50" b="1" dirty="0">
                <a:solidFill>
                  <a:prstClr val="black"/>
                </a:solidFill>
              </a:rPr>
              <a:t> </a:t>
            </a:r>
            <a:r>
              <a:rPr lang="en-US" sz="1050" b="1" dirty="0" smtClean="0">
                <a:solidFill>
                  <a:prstClr val="black"/>
                </a:solidFill>
              </a:rPr>
              <a:t>  Development Course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50" b="1" dirty="0">
                <a:solidFill>
                  <a:prstClr val="black"/>
                </a:solidFill>
              </a:rPr>
              <a:t>• </a:t>
            </a:r>
            <a:r>
              <a:rPr lang="en-US" sz="1050" b="1" dirty="0" smtClean="0">
                <a:solidFill>
                  <a:prstClr val="black"/>
                </a:solidFill>
              </a:rPr>
              <a:t>VA Hospital Volunteer Program                          • Consolidated Military Gala           • Annual Accreditation Program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50" b="1" dirty="0" smtClean="0">
                <a:solidFill>
                  <a:prstClr val="black"/>
                </a:solidFill>
              </a:rPr>
              <a:t>• Adopt-A-School Program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50" b="1" dirty="0" smtClean="0">
                <a:solidFill>
                  <a:prstClr val="black"/>
                </a:solidFill>
              </a:rPr>
              <a:t>• Annual Veterans Day Program                        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50" b="1" dirty="0">
                <a:solidFill>
                  <a:prstClr val="black"/>
                </a:solidFill>
              </a:rPr>
              <a:t> </a:t>
            </a:r>
            <a:r>
              <a:rPr lang="en-US" sz="1050" b="1" dirty="0" smtClean="0">
                <a:solidFill>
                  <a:prstClr val="black"/>
                </a:solidFill>
              </a:rPr>
              <a:t> at each  school </a:t>
            </a:r>
          </a:p>
        </p:txBody>
      </p:sp>
      <p:sp>
        <p:nvSpPr>
          <p:cNvPr id="49" name="Rectangle 2"/>
          <p:cNvSpPr txBox="1">
            <a:spLocks noChangeArrowheads="1"/>
          </p:cNvSpPr>
          <p:nvPr/>
        </p:nvSpPr>
        <p:spPr>
          <a:xfrm>
            <a:off x="98805" y="4659830"/>
            <a:ext cx="2293555" cy="926879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spcAft>
                <a:spcPct val="0"/>
              </a:spcAft>
            </a:pPr>
            <a:r>
              <a:rPr lang="en-US" sz="1050" b="1" dirty="0" smtClean="0">
                <a:solidFill>
                  <a:prstClr val="black"/>
                </a:solidFill>
              </a:rPr>
              <a:t>         </a:t>
            </a:r>
            <a:r>
              <a:rPr lang="en-US" sz="1050" b="1" u="sng" dirty="0" smtClean="0">
                <a:solidFill>
                  <a:prstClr val="black"/>
                </a:solidFill>
              </a:rPr>
              <a:t> COLLEGE ORIENTATION VISITS                 </a:t>
            </a:r>
            <a:r>
              <a:rPr lang="en-US" sz="1050" b="1" dirty="0" smtClean="0">
                <a:solidFill>
                  <a:prstClr val="black"/>
                </a:solidFill>
              </a:rPr>
              <a:t>• </a:t>
            </a:r>
            <a:r>
              <a:rPr lang="en-US" sz="1050" b="1" dirty="0">
                <a:solidFill>
                  <a:prstClr val="black"/>
                </a:solidFill>
              </a:rPr>
              <a:t>Alcorn </a:t>
            </a:r>
            <a:r>
              <a:rPr lang="en-US" sz="1050" b="1" dirty="0" smtClean="0">
                <a:solidFill>
                  <a:prstClr val="black"/>
                </a:solidFill>
              </a:rPr>
              <a:t>State University                        • </a:t>
            </a:r>
            <a:r>
              <a:rPr lang="en-US" sz="1050" b="1" dirty="0">
                <a:solidFill>
                  <a:prstClr val="black"/>
                </a:solidFill>
              </a:rPr>
              <a:t>Jackson </a:t>
            </a:r>
            <a:r>
              <a:rPr lang="en-US" sz="1050" b="1" dirty="0" smtClean="0">
                <a:solidFill>
                  <a:prstClr val="black"/>
                </a:solidFill>
              </a:rPr>
              <a:t>State University                        •  Mississippi State University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50" b="1" dirty="0" smtClean="0">
                <a:solidFill>
                  <a:prstClr val="black"/>
                </a:solidFill>
              </a:rPr>
              <a:t>• </a:t>
            </a:r>
            <a:r>
              <a:rPr lang="en-US" sz="1050" b="1" dirty="0">
                <a:solidFill>
                  <a:prstClr val="black"/>
                </a:solidFill>
              </a:rPr>
              <a:t>The </a:t>
            </a:r>
            <a:r>
              <a:rPr lang="en-US" sz="1050" b="1" dirty="0" smtClean="0">
                <a:solidFill>
                  <a:prstClr val="black"/>
                </a:solidFill>
              </a:rPr>
              <a:t>University of Mississippi                           • </a:t>
            </a:r>
            <a:r>
              <a:rPr lang="en-US" sz="1050" b="1" dirty="0">
                <a:solidFill>
                  <a:prstClr val="black"/>
                </a:solidFill>
              </a:rPr>
              <a:t>University </a:t>
            </a:r>
            <a:r>
              <a:rPr lang="en-US" sz="1050" b="1" dirty="0" smtClean="0">
                <a:solidFill>
                  <a:prstClr val="black"/>
                </a:solidFill>
              </a:rPr>
              <a:t>of Southern Mississippi  </a:t>
            </a: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51179" y="5676185"/>
            <a:ext cx="2870196" cy="109577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en-US" sz="1000" b="1" u="sng" dirty="0" smtClean="0">
              <a:solidFill>
                <a:prstClr val="black"/>
              </a:solidFill>
            </a:endParaRPr>
          </a:p>
          <a:p>
            <a:pPr eaLnBrk="0" fontAlgn="base" hangingPunct="0">
              <a:spcAft>
                <a:spcPct val="0"/>
              </a:spcAft>
            </a:pPr>
            <a:endParaRPr lang="en-US" sz="1000" b="1" u="sng" dirty="0" smtClean="0">
              <a:solidFill>
                <a:prstClr val="black"/>
              </a:solidFill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en-US" sz="1000" b="1" u="sng" dirty="0" smtClean="0">
                <a:solidFill>
                  <a:prstClr val="black"/>
                </a:solidFill>
              </a:rPr>
              <a:t>FIELD TRIPS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00" b="1" dirty="0" smtClean="0">
                <a:solidFill>
                  <a:prstClr val="black"/>
                </a:solidFill>
              </a:rPr>
              <a:t>• Vicksburg, MS-National Military Park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</a:rPr>
              <a:t>• Memphis, TN – Civil Rights Museum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00" b="1" dirty="0" smtClean="0">
                <a:solidFill>
                  <a:prstClr val="black"/>
                </a:solidFill>
              </a:rPr>
              <a:t>• Mobile, AL- Battleship Memorial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</a:rPr>
              <a:t>• New Orleans, LA – World War II Museum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00" b="1" dirty="0" smtClean="0">
                <a:solidFill>
                  <a:prstClr val="black"/>
                </a:solidFill>
              </a:rPr>
              <a:t>• </a:t>
            </a:r>
            <a:r>
              <a:rPr lang="en-US" sz="1000" b="1" dirty="0">
                <a:solidFill>
                  <a:prstClr val="black"/>
                </a:solidFill>
              </a:rPr>
              <a:t>Hattiesburg, MS – Camp Shelby Military Museum</a:t>
            </a:r>
          </a:p>
          <a:p>
            <a:pPr eaLnBrk="0" fontAlgn="base" hangingPunct="0">
              <a:spcAft>
                <a:spcPct val="0"/>
              </a:spcAft>
            </a:pPr>
            <a:endParaRPr lang="en-US" sz="1000" b="1" dirty="0" smtClean="0">
              <a:solidFill>
                <a:prstClr val="black"/>
              </a:solidFill>
            </a:endParaRPr>
          </a:p>
          <a:p>
            <a:pPr eaLnBrk="0" fontAlgn="base" hangingPunct="0">
              <a:spcAft>
                <a:spcPct val="0"/>
              </a:spcAft>
            </a:pP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3079482" y="3768052"/>
            <a:ext cx="3607709" cy="1184948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en-US" sz="1200" b="1" u="sng" dirty="0" smtClean="0">
              <a:solidFill>
                <a:prstClr val="black"/>
              </a:solidFill>
            </a:endParaRPr>
          </a:p>
          <a:p>
            <a:pPr eaLnBrk="0" fontAlgn="base" hangingPunct="0">
              <a:spcAft>
                <a:spcPct val="0"/>
              </a:spcAft>
            </a:pPr>
            <a:endParaRPr lang="en-US" sz="1000" b="1" u="sng" dirty="0" smtClean="0">
              <a:solidFill>
                <a:prstClr val="black"/>
              </a:solidFill>
            </a:endParaRPr>
          </a:p>
          <a:p>
            <a:pPr eaLnBrk="0" fontAlgn="base" hangingPunct="0">
              <a:spcAft>
                <a:spcPct val="0"/>
              </a:spcAft>
            </a:pPr>
            <a:endParaRPr lang="en-US" sz="1000" b="1" u="sng" dirty="0">
              <a:solidFill>
                <a:prstClr val="black"/>
              </a:solidFill>
            </a:endParaRPr>
          </a:p>
          <a:p>
            <a:pPr eaLnBrk="0" fontAlgn="base" hangingPunct="0">
              <a:spcAft>
                <a:spcPct val="0"/>
              </a:spcAft>
            </a:pPr>
            <a:endParaRPr lang="en-US" sz="1000" b="1" u="sng" dirty="0" smtClean="0">
              <a:solidFill>
                <a:prstClr val="black"/>
              </a:solidFill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en-US" sz="1000" b="1" u="sng" dirty="0" smtClean="0">
                <a:solidFill>
                  <a:prstClr val="black"/>
                </a:solidFill>
              </a:rPr>
              <a:t>PARTNERS IN LEARNING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</a:rPr>
              <a:t>• </a:t>
            </a:r>
            <a:r>
              <a:rPr lang="en-US" sz="1000" b="1" dirty="0" smtClean="0">
                <a:solidFill>
                  <a:prstClr val="black"/>
                </a:solidFill>
              </a:rPr>
              <a:t>Army National Guard     • </a:t>
            </a:r>
            <a:r>
              <a:rPr lang="en-US" sz="1000" b="1" dirty="0">
                <a:solidFill>
                  <a:prstClr val="black"/>
                </a:solidFill>
              </a:rPr>
              <a:t>The </a:t>
            </a:r>
            <a:r>
              <a:rPr lang="en-US" sz="1000" b="1" dirty="0" err="1" smtClean="0">
                <a:solidFill>
                  <a:prstClr val="black"/>
                </a:solidFill>
              </a:rPr>
              <a:t>LeMont</a:t>
            </a:r>
            <a:r>
              <a:rPr lang="en-US" sz="1000" b="1" dirty="0" smtClean="0">
                <a:solidFill>
                  <a:prstClr val="black"/>
                </a:solidFill>
              </a:rPr>
              <a:t> Scott Group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00" b="1" dirty="0" smtClean="0">
                <a:solidFill>
                  <a:prstClr val="black"/>
                </a:solidFill>
              </a:rPr>
              <a:t>• Mississippi State </a:t>
            </a:r>
            <a:r>
              <a:rPr lang="en-US" sz="1000" b="1" dirty="0">
                <a:solidFill>
                  <a:prstClr val="black"/>
                </a:solidFill>
              </a:rPr>
              <a:t>University – </a:t>
            </a:r>
            <a:r>
              <a:rPr lang="en-US" sz="1000" b="1" dirty="0" err="1">
                <a:solidFill>
                  <a:prstClr val="black"/>
                </a:solidFill>
              </a:rPr>
              <a:t>leaderSTATE</a:t>
            </a:r>
            <a:r>
              <a:rPr lang="en-US" sz="1000" b="1" dirty="0">
                <a:solidFill>
                  <a:prstClr val="black"/>
                </a:solidFill>
              </a:rPr>
              <a:t>     </a:t>
            </a:r>
            <a:r>
              <a:rPr lang="en-US" sz="1000" b="1" dirty="0" smtClean="0">
                <a:solidFill>
                  <a:prstClr val="black"/>
                </a:solidFill>
              </a:rPr>
              <a:t>• Atmos </a:t>
            </a:r>
            <a:r>
              <a:rPr lang="en-US" sz="1000" b="1" dirty="0">
                <a:solidFill>
                  <a:prstClr val="black"/>
                </a:solidFill>
              </a:rPr>
              <a:t>Energy</a:t>
            </a:r>
            <a:endParaRPr lang="en-US" sz="1000" b="1" dirty="0" smtClean="0">
              <a:solidFill>
                <a:prstClr val="black"/>
              </a:solidFill>
            </a:endParaRPr>
          </a:p>
          <a:p>
            <a:pPr algn="l" eaLnBrk="0" fontAlgn="base" hangingPunct="0">
              <a:spcAft>
                <a:spcPct val="0"/>
              </a:spcAft>
            </a:pPr>
            <a:r>
              <a:rPr lang="en-US" sz="1000" b="1" dirty="0" smtClean="0">
                <a:solidFill>
                  <a:prstClr val="black"/>
                </a:solidFill>
              </a:rPr>
              <a:t>• Jackson State University Interdisciplinary </a:t>
            </a:r>
            <a:r>
              <a:rPr lang="en-US" sz="1000" b="1" dirty="0" err="1" smtClean="0">
                <a:solidFill>
                  <a:prstClr val="black"/>
                </a:solidFill>
              </a:rPr>
              <a:t>Nanotoxicity</a:t>
            </a:r>
            <a:r>
              <a:rPr lang="en-US" sz="1000" b="1" dirty="0" smtClean="0">
                <a:solidFill>
                  <a:prstClr val="black"/>
                </a:solidFill>
              </a:rPr>
              <a:t> Center          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00" b="1" dirty="0" smtClean="0">
                <a:solidFill>
                  <a:prstClr val="black"/>
                </a:solidFill>
              </a:rPr>
              <a:t>• William Carey University – Institute of Health Careers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00" b="1" dirty="0" smtClean="0">
                <a:solidFill>
                  <a:prstClr val="black"/>
                </a:solidFill>
              </a:rPr>
              <a:t>• Education </a:t>
            </a:r>
            <a:r>
              <a:rPr lang="en-US" sz="1000" b="1" dirty="0">
                <a:solidFill>
                  <a:prstClr val="black"/>
                </a:solidFill>
              </a:rPr>
              <a:t>Services </a:t>
            </a:r>
            <a:r>
              <a:rPr lang="en-US" sz="1000" b="1" dirty="0" smtClean="0">
                <a:solidFill>
                  <a:prstClr val="black"/>
                </a:solidFill>
              </a:rPr>
              <a:t>Foundation/Get2College Center</a:t>
            </a:r>
          </a:p>
          <a:p>
            <a:pPr algn="l" eaLnBrk="0" fontAlgn="base" hangingPunct="0">
              <a:spcAft>
                <a:spcPct val="0"/>
              </a:spcAft>
            </a:pPr>
            <a:r>
              <a:rPr lang="en-US" sz="1000" b="1" dirty="0" smtClean="0">
                <a:solidFill>
                  <a:prstClr val="black"/>
                </a:solidFill>
              </a:rPr>
              <a:t>• Jackson </a:t>
            </a:r>
            <a:r>
              <a:rPr lang="en-US" sz="1000" b="1" dirty="0">
                <a:solidFill>
                  <a:prstClr val="black"/>
                </a:solidFill>
              </a:rPr>
              <a:t>Police </a:t>
            </a:r>
            <a:r>
              <a:rPr lang="en-US" sz="1000" b="1" dirty="0" smtClean="0">
                <a:solidFill>
                  <a:prstClr val="black"/>
                </a:solidFill>
              </a:rPr>
              <a:t>Department- Police Explorers</a:t>
            </a:r>
            <a:endParaRPr lang="en-US" sz="1000" b="1" dirty="0">
              <a:solidFill>
                <a:prstClr val="black"/>
              </a:solidFill>
            </a:endParaRPr>
          </a:p>
          <a:p>
            <a:pPr eaLnBrk="0" fontAlgn="base" hangingPunct="0">
              <a:spcAft>
                <a:spcPct val="0"/>
              </a:spcAft>
            </a:pPr>
            <a:endParaRPr lang="en-US" sz="1000" b="1" dirty="0">
              <a:solidFill>
                <a:prstClr val="black"/>
              </a:solidFill>
            </a:endParaRPr>
          </a:p>
          <a:p>
            <a:pPr eaLnBrk="0" fontAlgn="base" hangingPunct="0">
              <a:spcAft>
                <a:spcPct val="0"/>
              </a:spcAft>
            </a:pPr>
            <a:endParaRPr lang="en-US" sz="1000" b="1" dirty="0" smtClean="0">
              <a:solidFill>
                <a:prstClr val="black"/>
              </a:solidFill>
            </a:endParaRPr>
          </a:p>
          <a:p>
            <a:pPr eaLnBrk="0" fontAlgn="base" hangingPunct="0">
              <a:spcAft>
                <a:spcPct val="0"/>
              </a:spcAft>
            </a:pPr>
            <a:endParaRPr lang="en-US" sz="1000" b="1" dirty="0" smtClean="0">
              <a:solidFill>
                <a:prstClr val="black"/>
              </a:solidFill>
            </a:endParaRPr>
          </a:p>
          <a:p>
            <a:pPr eaLnBrk="0" fontAlgn="base" hangingPunct="0">
              <a:spcAft>
                <a:spcPct val="0"/>
              </a:spcAft>
            </a:pPr>
            <a:endParaRPr lang="en-US" sz="1200" dirty="0" smtClean="0">
              <a:solidFill>
                <a:prstClr val="black"/>
              </a:solidFill>
              <a:effectLst>
                <a:glow rad="101600">
                  <a:srgbClr val="FFFF00">
                    <a:alpha val="40000"/>
                  </a:srgb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7258" y="413266"/>
            <a:ext cx="2251963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Building Leaders For Life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9894" y="702296"/>
            <a:ext cx="3707297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Exposure – Experience – Knowledge – Reflection - Time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2999438" y="4998519"/>
            <a:ext cx="3687753" cy="18004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100" b="1" u="sng" dirty="0">
              <a:solidFill>
                <a:prstClr val="black"/>
              </a:solidFill>
            </a:endParaRPr>
          </a:p>
          <a:p>
            <a:r>
              <a:rPr lang="en-US" sz="1000" b="1" dirty="0">
                <a:solidFill>
                  <a:prstClr val="black"/>
                </a:solidFill>
              </a:rPr>
              <a:t>• Graduate prepared to succeed in postsecondary options and </a:t>
            </a:r>
          </a:p>
          <a:p>
            <a:r>
              <a:rPr lang="en-US" sz="1000" b="1" dirty="0">
                <a:solidFill>
                  <a:prstClr val="black"/>
                </a:solidFill>
              </a:rPr>
              <a:t>  career pathways.</a:t>
            </a:r>
          </a:p>
          <a:p>
            <a:r>
              <a:rPr lang="en-US" sz="1000" b="1" dirty="0">
                <a:solidFill>
                  <a:prstClr val="black"/>
                </a:solidFill>
              </a:rPr>
              <a:t>• Make decisions that promote positive social emotional, and </a:t>
            </a:r>
          </a:p>
          <a:p>
            <a:r>
              <a:rPr lang="en-US" sz="1000" b="1" dirty="0">
                <a:solidFill>
                  <a:prstClr val="black"/>
                </a:solidFill>
              </a:rPr>
              <a:t>   physical health.                                                                                                                                         • Value the role of the military as they lead others to succeed in a </a:t>
            </a:r>
          </a:p>
          <a:p>
            <a:r>
              <a:rPr lang="en-US" sz="1000" b="1" dirty="0">
                <a:solidFill>
                  <a:prstClr val="black"/>
                </a:solidFill>
              </a:rPr>
              <a:t>   diverse and global workforce. </a:t>
            </a:r>
          </a:p>
          <a:p>
            <a:r>
              <a:rPr lang="en-US" sz="1000" b="1" dirty="0">
                <a:solidFill>
                  <a:prstClr val="black"/>
                </a:solidFill>
              </a:rPr>
              <a:t>• Act with integrity and personal accountability as they lead  </a:t>
            </a:r>
          </a:p>
          <a:p>
            <a:r>
              <a:rPr lang="en-US" sz="1000" b="1" dirty="0">
                <a:solidFill>
                  <a:prstClr val="black"/>
                </a:solidFill>
              </a:rPr>
              <a:t>  others to succeed in a diverse and global workforce.                                                                                                          • Engage in  civic concerns that impact the community and society </a:t>
            </a:r>
          </a:p>
          <a:p>
            <a:r>
              <a:rPr lang="en-US" sz="1000" b="1" dirty="0">
                <a:solidFill>
                  <a:prstClr val="black"/>
                </a:solidFill>
              </a:rPr>
              <a:t>   at large.</a:t>
            </a:r>
          </a:p>
        </p:txBody>
      </p:sp>
      <p:pic>
        <p:nvPicPr>
          <p:cNvPr id="1026" name="Picture 2" descr="http://www.jackson.k12.ms.us/images/focus/Focus-Logo-400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917" y="19050"/>
            <a:ext cx="1223223" cy="45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49951" y="401001"/>
            <a:ext cx="1403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Fully Engaged: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4482" y="5000158"/>
            <a:ext cx="1407758" cy="24622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000" b="1" u="sng" dirty="0">
                <a:solidFill>
                  <a:prstClr val="black"/>
                </a:solidFill>
              </a:rPr>
              <a:t>PROGRAM OUTCOMES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5993" y="5494682"/>
            <a:ext cx="1870941" cy="12772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>
                <a:solidFill>
                  <a:prstClr val="black"/>
                </a:solidFill>
              </a:rPr>
              <a:t>PARADES</a:t>
            </a:r>
          </a:p>
          <a:p>
            <a:r>
              <a:rPr lang="en-US" sz="1100" b="1" dirty="0">
                <a:solidFill>
                  <a:prstClr val="black"/>
                </a:solidFill>
              </a:rPr>
              <a:t>• Alcorn State University</a:t>
            </a:r>
          </a:p>
          <a:p>
            <a:r>
              <a:rPr lang="en-US" sz="1100" b="1" dirty="0">
                <a:solidFill>
                  <a:prstClr val="black"/>
                </a:solidFill>
              </a:rPr>
              <a:t>• Jackson State University</a:t>
            </a:r>
          </a:p>
          <a:p>
            <a:r>
              <a:rPr lang="en-US" sz="1100" b="1" dirty="0">
                <a:solidFill>
                  <a:prstClr val="black"/>
                </a:solidFill>
              </a:rPr>
              <a:t>• City of Jackson Christmas </a:t>
            </a:r>
          </a:p>
          <a:p>
            <a:r>
              <a:rPr lang="en-US" sz="1100" b="1" dirty="0">
                <a:solidFill>
                  <a:prstClr val="black"/>
                </a:solidFill>
              </a:rPr>
              <a:t>• Martin Luther King  Day</a:t>
            </a:r>
          </a:p>
          <a:p>
            <a:r>
              <a:rPr lang="en-US" sz="1100" b="1" dirty="0">
                <a:solidFill>
                  <a:prstClr val="black"/>
                </a:solidFill>
              </a:rPr>
              <a:t>• Cadet Review Ceremony</a:t>
            </a:r>
          </a:p>
          <a:p>
            <a:r>
              <a:rPr lang="en-US" sz="1100" b="1" dirty="0">
                <a:solidFill>
                  <a:prstClr val="black"/>
                </a:solidFill>
              </a:rPr>
              <a:t>• Veterans Day </a:t>
            </a:r>
          </a:p>
        </p:txBody>
      </p:sp>
    </p:spTree>
    <p:extLst>
      <p:ext uri="{BB962C8B-B14F-4D97-AF65-F5344CB8AC3E}">
        <p14:creationId xmlns:p14="http://schemas.microsoft.com/office/powerpoint/2010/main" val="102629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6787E-6 C 0.12379 4.26787E-6 0.225 0.14133 0.225 0.31529 C 0.225 0.48993 0.12379 0.6315 -3.33333E-6 0.6315 C -0.1243 0.6315 -0.225 0.48993 -0.225 0.31529 C -0.225 0.14133 -0.1243 4.26787E-6 -3.33333E-6 4.26787E-6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5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79297E-6 C 0.08802 0.11982 0.08976 0.30997 0.0026 0.42285 C -0.0842 0.53782 -0.22743 0.5318 -0.31545 0.41221 C -0.40295 0.29331 -0.40313 0.10478 -0.31545 -0.00972 C -0.22847 -0.12284 -0.0875 -0.11914 1.11111E-6 4.79297E-6 Z " pathEditMode="relative" rAng="2737078" ptsTypes="fffff">
                                      <p:cBhvr>
                                        <p:cTn id="8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0" y="207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1365 C 0.02812 0.14527 -0.04236 0.30719 -0.15955 0.34767 C -0.27708 0.38977 -0.39705 0.29192 -0.42795 0.13254 C -0.45868 -0.02522 -0.38924 -0.18645 -0.27101 -0.22716 C -0.15452 -0.26718 -0.03438 -0.17234 -0.00278 -0.01365 Z " pathEditMode="relative" rAng="4531584" ptsTypes="fffff">
                                      <p:cBhvr>
                                        <p:cTn id="10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33" y="744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0.02613 C -0.0441 0.16423 -0.19167 0.19245 -0.29809 0.08998 C -0.40521 -0.01319 -0.43056 -0.20935 -0.35591 -0.34699 C -0.28108 -0.48485 -0.13403 -0.51354 -0.02674 -0.41037 C 0.07986 -0.30766 0.1059 -0.11196 0.03125 0.02613 Z " pathEditMode="relative" rAng="7553420" ptsTypes="fffff">
                                      <p:cBhvr>
                                        <p:cTn id="1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-186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11 0.06361 C -0.11232 -0.06385 -0.09566 -0.25955 0.00591 -0.37104 C 0.10747 -0.4837 0.25469 -0.47074 0.33473 -0.34282 C 0.41511 -0.21513 0.39705 -0.01897 0.29584 0.09322 C 0.19497 0.20495 0.04809 0.19245 -0.03211 0.06361 Z " pathEditMode="relative" rAng="13817078" ptsTypes="fffff">
                                      <p:cBhvr>
                                        <p:cTn id="14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203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9 -0.01596 C -0.02465 -0.17672 0.09705 -0.28082 0.22274 -0.24751 C 0.34896 -0.21397 0.43194 -0.05574 0.40799 0.10526 C 0.38385 0.26602 0.26198 0.36896 0.13559 0.33565 C 0.01007 0.30234 -0.07274 0.14504 -0.04879 -0.01596 Z " pathEditMode="relative" rAng="-4721906" ptsTypes="fffff">
                                      <p:cBhvr>
                                        <p:cTn id="16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47" y="601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-0.00301 C 0.07483 -0.13208 0.22396 -0.14319 0.3191 -0.02753 C 0.41441 0.08836 0.41979 0.2873 0.3316 0.41615 C 0.24305 0.54545 0.09392 0.5561 -0.00122 0.44043 C -0.09635 0.32477 -0.10174 0.12584 -0.01354 -0.00301 Z " pathEditMode="relative" rAng="-2856387" ptsTypes="fffff">
                                      <p:cBhvr>
                                        <p:cTn id="1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20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788" y="838200"/>
            <a:ext cx="18288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Y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838200"/>
            <a:ext cx="19812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0" y="838200"/>
            <a:ext cx="16764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3600" y="838200"/>
            <a:ext cx="15240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838200"/>
            <a:ext cx="13716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Y</a:t>
            </a:r>
          </a:p>
        </p:txBody>
      </p:sp>
      <p:sp>
        <p:nvSpPr>
          <p:cNvPr id="16" name="Curved Down Arrow 15"/>
          <p:cNvSpPr/>
          <p:nvPr/>
        </p:nvSpPr>
        <p:spPr>
          <a:xfrm>
            <a:off x="990600" y="533400"/>
            <a:ext cx="1524000" cy="304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>
            <a:off x="4419600" y="533400"/>
            <a:ext cx="1524000" cy="304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>
            <a:off x="6096000" y="533400"/>
            <a:ext cx="1524000" cy="304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>
            <a:off x="2667000" y="533400"/>
            <a:ext cx="1524000" cy="304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9099" name="TextBox 24"/>
          <p:cNvSpPr txBox="1">
            <a:spLocks noChangeArrowheads="1"/>
          </p:cNvSpPr>
          <p:nvPr/>
        </p:nvSpPr>
        <p:spPr bwMode="auto">
          <a:xfrm>
            <a:off x="6400800" y="-9525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white"/>
                </a:solidFill>
              </a:rPr>
              <a:t>NAME_________________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prstClr val="white"/>
                </a:solidFill>
              </a:rPr>
              <a:t>CAREER________________</a:t>
            </a:r>
          </a:p>
        </p:txBody>
      </p:sp>
      <p:sp>
        <p:nvSpPr>
          <p:cNvPr id="89100" name="TextBox 25"/>
          <p:cNvSpPr txBox="1">
            <a:spLocks noChangeArrowheads="1"/>
          </p:cNvSpPr>
          <p:nvPr/>
        </p:nvSpPr>
        <p:spPr bwMode="auto">
          <a:xfrm>
            <a:off x="2133600" y="34925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C00000"/>
                </a:solidFill>
              </a:rPr>
              <a:t>CADET PERSONAL DEVELOPMENT PLAN</a:t>
            </a:r>
          </a:p>
        </p:txBody>
      </p:sp>
      <p:pic>
        <p:nvPicPr>
          <p:cNvPr id="89101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23825"/>
            <a:ext cx="10191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52400" y="914400"/>
          <a:ext cx="1752600" cy="5363540"/>
        </p:xfrm>
        <a:graphic>
          <a:graphicData uri="http://schemas.openxmlformats.org/drawingml/2006/table">
            <a:tbl>
              <a:tblPr/>
              <a:tblGrid>
                <a:gridCol w="1408841"/>
                <a:gridCol w="343759"/>
              </a:tblGrid>
              <a:tr h="185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 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latin typeface="Zapf Dingbats"/>
                        </a:rPr>
                        <a:t>ACH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Zapf Dingbats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Zapf Dingbats"/>
                        </a:rPr>
                        <a:t> 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Zapf Dingbats"/>
                        </a:rPr>
                        <a:t>Y or 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Zapf Dingbats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Establish Meaningful Goals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Attain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Minimum G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 of 2.5-2.75+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Attain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Minimum C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 Score 50% in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each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event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Participate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on J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ROTC Team (Get Physical Exam)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Participate in Extra Curricular School Activities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Demonstrate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W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ritten Communication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kills (3)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Demonstrate Oral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Communication Skills (3)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Perform Community Service Activity (1)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Participate in Service Learning Project ( 1)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Demonstrate Teamwork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Review Transcript Qtrly (Update Shot Records)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Attend at least one Formal Social Event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Attain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Rank of PFC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Participate in Educational Field Trip (Top 25)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ADA (176+ Days)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Attend JCLC (Top 10)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8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Active involvement in faith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ased institution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057400" y="914400"/>
          <a:ext cx="1981200" cy="5972178"/>
        </p:xfrm>
        <a:graphic>
          <a:graphicData uri="http://schemas.openxmlformats.org/drawingml/2006/table">
            <a:tbl>
              <a:tblPr/>
              <a:tblGrid>
                <a:gridCol w="1629415"/>
                <a:gridCol w="351785"/>
              </a:tblGrid>
              <a:tr h="167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 2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ACH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 or N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5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Review and Update Goals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5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Attain Minimum GPA of 2.75-3.0+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9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Attain Minimum CC Score of 65% in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each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event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9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Participate on JROTC Team (Get Physical Exam)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9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Participate in Extra Curricular School Activities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1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Demonstrate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mproved Written Communication Skills (4)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Demonstrate Improved Oral Communication Skills (4)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Attend 2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ACT/SAT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Workshops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9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Demonstrate Knowledge in First Aid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9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Perform Community Service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Activity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(2)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9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Participate in Service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Learning Project (1)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5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National Honor Society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Review Transcript</a:t>
                      </a:r>
                      <a:r>
                        <a:rPr lang="en-US" sz="1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Qtrly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Pass SATP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Obtain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J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ROTC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 Credit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8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Attain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ank of CPL/SGT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8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Demonstrates Teamwork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8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Selected as a Squad Leader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8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Attend JCLC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(up to 5 cadets)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8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Attend STEM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(5 cadets)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8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Attend HOBY (1 cadet)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9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Attend at least one Formal Social Event and Field Trip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ADA (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176+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Days)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1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Active involvement in faith</a:t>
                      </a:r>
                    </a:p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Based institution</a:t>
                      </a: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967" marR="11967" marT="11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019800" y="787400"/>
          <a:ext cx="1447800" cy="6013463"/>
        </p:xfrm>
        <a:graphic>
          <a:graphicData uri="http://schemas.openxmlformats.org/drawingml/2006/table">
            <a:tbl>
              <a:tblPr/>
              <a:tblGrid>
                <a:gridCol w="1100775"/>
                <a:gridCol w="347025"/>
              </a:tblGrid>
              <a:tr h="21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 4 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ACH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 or N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Intense Focus on Goals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On track to Graduate 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GPA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3.0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- 3.3+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Finances/Budget/</a:t>
                      </a:r>
                    </a:p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Savings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Primary Staff Position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Submit College Applications (6+)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 LoA (6+)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Apply for Scholarships (10+)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Apply for Financial Aid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(Spring)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ACT Improvement (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21-24+)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CC Score 85 % ea event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Community Service (3)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Service Learning (1)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Visit College Campuses (4)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Summer Internship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Review Transcript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School Extra Curricular Activities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87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JROTC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Teams (Physical Exam)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ADA (170+ Days)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Active involvement in faith based</a:t>
                      </a:r>
                    </a:p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institution</a:t>
                      </a: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559" marR="12559" marT="12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7658100" y="838200"/>
          <a:ext cx="1257300" cy="3886199"/>
        </p:xfrm>
        <a:graphic>
          <a:graphicData uri="http://schemas.openxmlformats.org/drawingml/2006/table">
            <a:tbl>
              <a:tblPr/>
              <a:tblGrid>
                <a:gridCol w="800100"/>
                <a:gridCol w="457200"/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 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ACH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Y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 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Intense Focus on Goals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Community College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4- Year University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Trade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School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Technical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School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Next 5-Year Plan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GPA 3.0+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Maintain</a:t>
                      </a:r>
                    </a:p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Height/weight</a:t>
                      </a:r>
                    </a:p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standard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Maintain high</a:t>
                      </a:r>
                    </a:p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Level of physical</a:t>
                      </a:r>
                    </a:p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fitness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Active involvement in faith based</a:t>
                      </a:r>
                    </a:p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institution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936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715000"/>
            <a:ext cx="11049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urved Down Arrow 20"/>
          <p:cNvSpPr/>
          <p:nvPr/>
        </p:nvSpPr>
        <p:spPr>
          <a:xfrm>
            <a:off x="7467600" y="609600"/>
            <a:ext cx="1524000" cy="304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4191000" y="838200"/>
          <a:ext cx="1676400" cy="5807080"/>
        </p:xfrm>
        <a:graphic>
          <a:graphicData uri="http://schemas.openxmlformats.org/drawingml/2006/table">
            <a:tbl>
              <a:tblPr/>
              <a:tblGrid>
                <a:gridCol w="1336561"/>
                <a:gridCol w="339839"/>
              </a:tblGrid>
              <a:tr h="152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 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 or 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1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Review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and Update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Goals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3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Attain Minimum GPA of 2.9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-3.0+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3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Attain Minimum </a:t>
                      </a:r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CC Score 75% per event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3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Participate on JROTC Team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(Get Physical Exam)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Participate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 E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xtra Curricular School Activities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Pass SATP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1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ACT Testing 19 -21 (2)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ASVAB /PSAT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Submit College Applications (3)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Apply for Scholarships (5)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1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Visit College Campuses (2)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1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Review Transcript Qtrly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1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Review Graduation Req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3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NEFE/Personal Budget/Savings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Community Service (3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1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Service Learning (1)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1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Career Exploration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1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National Honor Society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1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Attend STEM (up to 5)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1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Attend Girls State (2 cdts)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1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Attend Boys State (2 cdts)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1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Obtain JROTC Health Credit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Attend at least one Formal Social Event and Field Trip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Company Level Positions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3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Attain rank of LT/CPT/1SG/SFC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ADA (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176+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Days)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4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Active involvement in faith based institution</a:t>
                      </a:r>
                    </a:p>
                    <a:p>
                      <a:pPr algn="l" fontAlgn="b"/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9456" name="TextBox 1"/>
          <p:cNvSpPr txBox="1">
            <a:spLocks noChangeArrowheads="1"/>
          </p:cNvSpPr>
          <p:nvPr/>
        </p:nvSpPr>
        <p:spPr bwMode="auto">
          <a:xfrm>
            <a:off x="1214438" y="598488"/>
            <a:ext cx="10001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smtClean="0">
                <a:solidFill>
                  <a:prstClr val="black"/>
                </a:solidFill>
              </a:rPr>
              <a:t>Experience</a:t>
            </a:r>
          </a:p>
        </p:txBody>
      </p:sp>
      <p:sp>
        <p:nvSpPr>
          <p:cNvPr id="89457" name="Rectangle 2"/>
          <p:cNvSpPr>
            <a:spLocks noChangeArrowheads="1"/>
          </p:cNvSpPr>
          <p:nvPr/>
        </p:nvSpPr>
        <p:spPr bwMode="auto">
          <a:xfrm>
            <a:off x="2816225" y="577850"/>
            <a:ext cx="1009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smtClean="0">
                <a:solidFill>
                  <a:prstClr val="black"/>
                </a:solidFill>
              </a:rPr>
              <a:t>Knowledge</a:t>
            </a:r>
          </a:p>
        </p:txBody>
      </p:sp>
      <p:sp>
        <p:nvSpPr>
          <p:cNvPr id="89458" name="Rectangle 3"/>
          <p:cNvSpPr>
            <a:spLocks noChangeArrowheads="1"/>
          </p:cNvSpPr>
          <p:nvPr/>
        </p:nvSpPr>
        <p:spPr bwMode="auto">
          <a:xfrm>
            <a:off x="4572000" y="592138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smtClean="0">
                <a:solidFill>
                  <a:prstClr val="black"/>
                </a:solidFill>
              </a:rPr>
              <a:t>Reflection</a:t>
            </a:r>
          </a:p>
        </p:txBody>
      </p:sp>
      <p:sp>
        <p:nvSpPr>
          <p:cNvPr id="89459" name="Rectangle 4"/>
          <p:cNvSpPr>
            <a:spLocks noChangeArrowheads="1"/>
          </p:cNvSpPr>
          <p:nvPr/>
        </p:nvSpPr>
        <p:spPr bwMode="auto">
          <a:xfrm>
            <a:off x="6429375" y="5429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smtClean="0">
                <a:solidFill>
                  <a:prstClr val="black"/>
                </a:solidFill>
              </a:rPr>
              <a:t>Time</a:t>
            </a:r>
          </a:p>
        </p:txBody>
      </p:sp>
      <p:sp>
        <p:nvSpPr>
          <p:cNvPr id="89460" name="Rectangle 10"/>
          <p:cNvSpPr>
            <a:spLocks noChangeArrowheads="1"/>
          </p:cNvSpPr>
          <p:nvPr/>
        </p:nvSpPr>
        <p:spPr bwMode="auto">
          <a:xfrm>
            <a:off x="7654925" y="566738"/>
            <a:ext cx="1190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smtClean="0">
                <a:solidFill>
                  <a:prstClr val="black"/>
                </a:solidFill>
              </a:rPr>
              <a:t>Development</a:t>
            </a:r>
          </a:p>
        </p:txBody>
      </p:sp>
      <p:sp>
        <p:nvSpPr>
          <p:cNvPr id="89461" name="TextBox 25"/>
          <p:cNvSpPr txBox="1">
            <a:spLocks noChangeArrowheads="1"/>
          </p:cNvSpPr>
          <p:nvPr/>
        </p:nvSpPr>
        <p:spPr bwMode="auto">
          <a:xfrm>
            <a:off x="152400" y="6096000"/>
            <a:ext cx="18335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b="1" smtClean="0">
                <a:solidFill>
                  <a:prstClr val="black"/>
                </a:solidFill>
                <a:latin typeface="Arial" pitchFamily="34" charset="0"/>
              </a:rPr>
              <a:t>Signature/Date (Cadre</a:t>
            </a:r>
            <a:r>
              <a:rPr lang="en-US" altLang="en-US" sz="1100" smtClean="0">
                <a:solidFill>
                  <a:prstClr val="black"/>
                </a:solidFill>
                <a:latin typeface="Arial" pitchFamily="34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100" smtClean="0">
              <a:solidFill>
                <a:prstClr val="black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100" smtClean="0">
              <a:solidFill>
                <a:prstClr val="black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smtClean="0">
                <a:solidFill>
                  <a:prstClr val="black"/>
                </a:solidFill>
                <a:latin typeface="Arial" pitchFamily="34" charset="0"/>
              </a:rPr>
              <a:t>_____________________</a:t>
            </a:r>
          </a:p>
        </p:txBody>
      </p:sp>
      <p:sp>
        <p:nvSpPr>
          <p:cNvPr id="89462" name="TextBox 28"/>
          <p:cNvSpPr txBox="1">
            <a:spLocks noChangeArrowheads="1"/>
          </p:cNvSpPr>
          <p:nvPr/>
        </p:nvSpPr>
        <p:spPr bwMode="auto">
          <a:xfrm>
            <a:off x="7620000" y="4953000"/>
            <a:ext cx="14414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 b="1" smtClean="0">
                <a:solidFill>
                  <a:prstClr val="black"/>
                </a:solidFill>
                <a:latin typeface="Arial" pitchFamily="34" charset="0"/>
              </a:rPr>
              <a:t>Signature/Date (Cadet</a:t>
            </a:r>
            <a:r>
              <a:rPr lang="en-US" altLang="en-US" sz="1100" smtClean="0">
                <a:solidFill>
                  <a:prstClr val="black"/>
                </a:solidFill>
                <a:latin typeface="Arial" pitchFamily="34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100" smtClean="0">
              <a:solidFill>
                <a:prstClr val="black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100" smtClean="0">
              <a:solidFill>
                <a:prstClr val="black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smtClean="0">
                <a:solidFill>
                  <a:prstClr val="black"/>
                </a:solidFill>
                <a:latin typeface="Arial" pitchFamily="34" charset="0"/>
              </a:rPr>
              <a:t>________________</a:t>
            </a:r>
          </a:p>
        </p:txBody>
      </p:sp>
    </p:spTree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38200"/>
            <a:ext cx="19812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Y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838200"/>
            <a:ext cx="19812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Signature/Date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___________________</a:t>
            </a:r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6764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838200"/>
            <a:ext cx="15240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6200" y="838200"/>
            <a:ext cx="13716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Y</a:t>
            </a:r>
          </a:p>
        </p:txBody>
      </p:sp>
      <p:sp>
        <p:nvSpPr>
          <p:cNvPr id="16" name="Curved Down Arrow 15"/>
          <p:cNvSpPr/>
          <p:nvPr/>
        </p:nvSpPr>
        <p:spPr>
          <a:xfrm>
            <a:off x="1143000" y="533400"/>
            <a:ext cx="1524000" cy="304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>
            <a:off x="4419600" y="533400"/>
            <a:ext cx="1524000" cy="304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>
            <a:off x="6096000" y="533400"/>
            <a:ext cx="1524000" cy="304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STAY</a:t>
            </a:r>
          </a:p>
        </p:txBody>
      </p:sp>
      <p:sp>
        <p:nvSpPr>
          <p:cNvPr id="19" name="Curved Down Arrow 18"/>
          <p:cNvSpPr/>
          <p:nvPr/>
        </p:nvSpPr>
        <p:spPr>
          <a:xfrm>
            <a:off x="2743200" y="533400"/>
            <a:ext cx="1524000" cy="304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0123" name="TextBox 25"/>
          <p:cNvSpPr txBox="1">
            <a:spLocks noChangeArrowheads="1"/>
          </p:cNvSpPr>
          <p:nvPr/>
        </p:nvSpPr>
        <p:spPr bwMode="auto">
          <a:xfrm>
            <a:off x="1981200" y="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C00000"/>
                </a:solidFill>
              </a:rPr>
              <a:t>PITFALLS TO PERSONAL DEVELOPMENT</a:t>
            </a:r>
          </a:p>
        </p:txBody>
      </p:sp>
      <p:pic>
        <p:nvPicPr>
          <p:cNvPr id="9012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6096000"/>
            <a:ext cx="11049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52400" y="914400"/>
          <a:ext cx="1752600" cy="4511676"/>
        </p:xfrm>
        <a:graphic>
          <a:graphicData uri="http://schemas.openxmlformats.org/drawingml/2006/table">
            <a:tbl>
              <a:tblPr/>
              <a:tblGrid>
                <a:gridCol w="1752600"/>
              </a:tblGrid>
              <a:tr h="190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Low Academic Achievement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Teen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Pregnancy/Early Sexual Involvement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Negative Peer Pressure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Lack of Self Discipline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1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Poor diet, exercise and sleeping habits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Poor Time Management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Procrastination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Poor Refusal Skills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Negative Attitude/Behavior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Drugs, Alcohol or Tobacco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Unnecessary S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tress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ISS/Suspensions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Gang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Activity or Mentality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Unexcused Absences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Lack of Consideration of Others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Low Self Esteem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2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Unbalanced Life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Failure to Plan for the Future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2209800" y="914400"/>
          <a:ext cx="1752600" cy="4702178"/>
        </p:xfrm>
        <a:graphic>
          <a:graphicData uri="http://schemas.openxmlformats.org/drawingml/2006/table">
            <a:tbl>
              <a:tblPr/>
              <a:tblGrid>
                <a:gridCol w="1752600"/>
              </a:tblGrid>
              <a:tr h="190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YEAR 2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Low Academic Achievement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Teen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Pregnancy/Early Sexual Involvement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2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Negative Peer Pressure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Lack of Self Discipline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0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Poor diet, exercise and sleeping habits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Poor Time Management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Procrastination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Poor Refusal Skills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Negative Attitude/Behavior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Drugs, Alcohol or Tobacco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Unnecessary S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tress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ISS/Suspensions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Gang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Activity or Mentality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Unexcused Absences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Lack of Consideration of Others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Low Self Esteem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Unbalanced Life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Too Much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Time on Part-Time Job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Fail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SATP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4419600" y="914400"/>
          <a:ext cx="1600200" cy="5402268"/>
        </p:xfrm>
        <a:graphic>
          <a:graphicData uri="http://schemas.openxmlformats.org/drawingml/2006/table">
            <a:tbl>
              <a:tblPr/>
              <a:tblGrid>
                <a:gridCol w="1600200"/>
              </a:tblGrid>
              <a:tr h="19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Low Academic Achievement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Teen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Pregnancy/Early Sexual Involvement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4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Negative Peer Pressure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Lack of Self Discipline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Poor diet, exercise and sleeping habits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Poor Time Management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Procrastination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Poor Refusal Skills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Negative Attitude/Behavior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Drugs, Alcohol or Tobacco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Unnecessary S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tress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ISS/Suspensions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Gang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Activity or Mentality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Unexcused Absences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Lack of Consideration of Others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Low Self Esteem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Unbalanced Life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Too Much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Time on Part-Time Job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47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Fail SATP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172200" y="914400"/>
          <a:ext cx="1447800" cy="5578482"/>
        </p:xfrm>
        <a:graphic>
          <a:graphicData uri="http://schemas.openxmlformats.org/drawingml/2006/table">
            <a:tbl>
              <a:tblPr/>
              <a:tblGrid>
                <a:gridCol w="1447800"/>
              </a:tblGrid>
              <a:tr h="190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YEAR 4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Low Academic Achievement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Teen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Pregnancy/Early Sexual Involvement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2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Negative Peer Pressure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Lack of Self Discipline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0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Poor diet, exercise and sleeping habits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Poor Time Management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Procrastination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Poor Refusal Skills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Negative Attitude/Behavior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Drugs, Alcohol or Tobacco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Unnecessary S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tress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ISS/Suspensions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Gang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Activity or Mentality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Unexcused Absences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Lack of Consideration of Others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Low Self Esteem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Unbalanced Life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Too Much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Time on Part-Time Job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Failure to Plan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759700" y="914400"/>
          <a:ext cx="1231900" cy="5197474"/>
        </p:xfrm>
        <a:graphic>
          <a:graphicData uri="http://schemas.openxmlformats.org/drawingml/2006/table">
            <a:tbl>
              <a:tblPr/>
              <a:tblGrid>
                <a:gridCol w="1231900"/>
              </a:tblGrid>
              <a:tr h="190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YEAR 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Full-Time Student/Employee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70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Teen Pregnancy/Early Sexual Involvement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Stress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Financing College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Negative Peer Pressure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Unhealthy Social Life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Too Independent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Bad Decision-Making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Home Sick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Failure to Plan Ahead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Excessive Absences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Accountability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Procrastination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Lack of Self Discipline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70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Poor diet and exercise habits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Poor Refusal Skills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5" name="Curved Down Arrow 34"/>
          <p:cNvSpPr/>
          <p:nvPr/>
        </p:nvSpPr>
        <p:spPr>
          <a:xfrm>
            <a:off x="7543800" y="533400"/>
            <a:ext cx="1524000" cy="304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0347" name="TextBox 1"/>
          <p:cNvSpPr txBox="1">
            <a:spLocks noChangeArrowheads="1"/>
          </p:cNvSpPr>
          <p:nvPr/>
        </p:nvSpPr>
        <p:spPr bwMode="auto">
          <a:xfrm>
            <a:off x="1538288" y="501650"/>
            <a:ext cx="806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FF0000"/>
                </a:solidFill>
              </a:rPr>
              <a:t>AVOID</a:t>
            </a:r>
          </a:p>
        </p:txBody>
      </p:sp>
      <p:sp>
        <p:nvSpPr>
          <p:cNvPr id="90348" name="Rectangle 2"/>
          <p:cNvSpPr>
            <a:spLocks noChangeArrowheads="1"/>
          </p:cNvSpPr>
          <p:nvPr/>
        </p:nvSpPr>
        <p:spPr bwMode="auto">
          <a:xfrm>
            <a:off x="2795588" y="533400"/>
            <a:ext cx="1419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FF0000"/>
                </a:solidFill>
              </a:rPr>
              <a:t>DANGEROUS</a:t>
            </a:r>
          </a:p>
        </p:txBody>
      </p:sp>
      <p:sp>
        <p:nvSpPr>
          <p:cNvPr id="90349" name="Rectangle 3"/>
          <p:cNvSpPr>
            <a:spLocks noChangeArrowheads="1"/>
          </p:cNvSpPr>
          <p:nvPr/>
        </p:nvSpPr>
        <p:spPr bwMode="auto">
          <a:xfrm>
            <a:off x="4672013" y="533400"/>
            <a:ext cx="1019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FF0000"/>
                </a:solidFill>
              </a:rPr>
              <a:t>PITFALLS</a:t>
            </a:r>
          </a:p>
        </p:txBody>
      </p:sp>
      <p:sp>
        <p:nvSpPr>
          <p:cNvPr id="90350" name="Rectangle 4"/>
          <p:cNvSpPr>
            <a:spLocks noChangeArrowheads="1"/>
          </p:cNvSpPr>
          <p:nvPr/>
        </p:nvSpPr>
        <p:spPr bwMode="auto">
          <a:xfrm>
            <a:off x="7886700" y="533400"/>
            <a:ext cx="98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FF0000"/>
                </a:solidFill>
              </a:rPr>
              <a:t>STRONG</a:t>
            </a:r>
          </a:p>
        </p:txBody>
      </p:sp>
      <p:sp>
        <p:nvSpPr>
          <p:cNvPr id="90351" name="TextBox 22"/>
          <p:cNvSpPr txBox="1">
            <a:spLocks noChangeArrowheads="1"/>
          </p:cNvSpPr>
          <p:nvPr/>
        </p:nvSpPr>
        <p:spPr bwMode="auto">
          <a:xfrm>
            <a:off x="0" y="6027738"/>
            <a:ext cx="1849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smtClean="0">
                <a:solidFill>
                  <a:prstClr val="black"/>
                </a:solidFill>
                <a:latin typeface="Arial" pitchFamily="34" charset="0"/>
              </a:rPr>
              <a:t>Signature/Date (Cadre)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smtClean="0">
              <a:solidFill>
                <a:prstClr val="black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smtClean="0">
              <a:solidFill>
                <a:prstClr val="black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smtClean="0">
                <a:solidFill>
                  <a:prstClr val="black"/>
                </a:solidFill>
                <a:latin typeface="Arial" pitchFamily="34" charset="0"/>
              </a:rPr>
              <a:t>___________________</a:t>
            </a:r>
          </a:p>
        </p:txBody>
      </p:sp>
      <p:sp>
        <p:nvSpPr>
          <p:cNvPr id="90352" name="TextBox 23"/>
          <p:cNvSpPr txBox="1">
            <a:spLocks noChangeArrowheads="1"/>
          </p:cNvSpPr>
          <p:nvPr/>
        </p:nvSpPr>
        <p:spPr bwMode="auto">
          <a:xfrm>
            <a:off x="2133600" y="6019800"/>
            <a:ext cx="1841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smtClean="0">
                <a:solidFill>
                  <a:prstClr val="black"/>
                </a:solidFill>
                <a:latin typeface="Arial" pitchFamily="34" charset="0"/>
              </a:rPr>
              <a:t>Signature/Date (Cadet</a:t>
            </a:r>
            <a:r>
              <a:rPr lang="en-US" altLang="en-US" sz="1200" smtClean="0">
                <a:solidFill>
                  <a:prstClr val="black"/>
                </a:solidFill>
                <a:latin typeface="Arial" pitchFamily="34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smtClean="0">
              <a:solidFill>
                <a:prstClr val="black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smtClean="0">
              <a:solidFill>
                <a:prstClr val="black"/>
              </a:solidFill>
              <a:latin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smtClean="0">
                <a:solidFill>
                  <a:prstClr val="black"/>
                </a:solidFill>
                <a:latin typeface="Arial" pitchFamily="34" charset="0"/>
              </a:rPr>
              <a:t>___________________</a:t>
            </a:r>
          </a:p>
        </p:txBody>
      </p:sp>
    </p:spTree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90600" y="420688"/>
            <a:ext cx="7162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</a:rPr>
              <a:t>JPS JROTC Integrated-Curricular Activities</a:t>
            </a: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8458200" y="62484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AutoShape 2" descr="https://outlook.office365.com/owa/service.svc/s/GetFileAttachment?id=AAMkADZlZDM5ZGVlLWRmZWEtNDg1ZS1hOGJhLTZkMzgwMzMyNmNiMABGAAAAAAA4h2AMaalxQp7%2FwxpB2OadBwDBtu%2B5tbPYTL4VqqzbmvkVAAAAyBgsAADZ03yfFht4TLA9FlYxtbaOAAFibsoLAAABEgAQADPcAa9AVNZOlUe86fJTfmM%3D&amp;X-OWA-CANARY=yfce7r7hGUCHeJ7R2EizsjCIdqw4udIYaikNXeVyYQlHWzr8KqeAsrysziocXoOXSP2PbIUM6zk."/>
          <p:cNvSpPr>
            <a:spLocks noChangeAspect="1" noChangeArrowheads="1"/>
          </p:cNvSpPr>
          <p:nvPr/>
        </p:nvSpPr>
        <p:spPr bwMode="auto">
          <a:xfrm>
            <a:off x="155575" y="-220663"/>
            <a:ext cx="144780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AutoShape 4" descr="https://outlook.office365.com/owa/service.svc/s/GetFileAttachment?id=AAMkADZlZDM5ZGVlLWRmZWEtNDg1ZS1hOGJhLTZkMzgwMzMyNmNiMABGAAAAAAA4h2AMaalxQp7%2FwxpB2OadBwDBtu%2B5tbPYTL4VqqzbmvkVAAAAyBgsAADZ03yfFht4TLA9FlYxtbaOAAFibsoLAAABEgAQADPcAa9AVNZOlUe86fJTfmM%3D&amp;X-OWA-CANARY=yfce7r7hGUCHeJ7R2EizsjCIdqw4udIYaikNXeVyYQlHWzr8KqeAsrysziocXoOXSP2PbIUM6zk."/>
          <p:cNvSpPr>
            <a:spLocks noChangeAspect="1" noChangeArrowheads="1"/>
          </p:cNvSpPr>
          <p:nvPr/>
        </p:nvSpPr>
        <p:spPr bwMode="auto">
          <a:xfrm>
            <a:off x="307975" y="-68263"/>
            <a:ext cx="144780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680" y="1142133"/>
            <a:ext cx="1233944" cy="39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ew JPS Logo (color w-slogan) F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959" y="165100"/>
            <a:ext cx="1020089" cy="71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2248" y="1724584"/>
            <a:ext cx="854695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dirty="0">
                <a:solidFill>
                  <a:srgbClr val="000000"/>
                </a:solidFill>
              </a:rPr>
              <a:t>Academic Competitions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Five to seven person Academic Team at each school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JPS hosts annual competition  </a:t>
            </a:r>
            <a:r>
              <a:rPr lang="en-US" sz="1400" b="1" dirty="0">
                <a:solidFill>
                  <a:srgbClr val="000000"/>
                </a:solidFill>
              </a:rPr>
              <a:t>(October </a:t>
            </a:r>
            <a:r>
              <a:rPr lang="en-US" sz="1400" b="1" dirty="0" smtClean="0">
                <a:solidFill>
                  <a:srgbClr val="000000"/>
                </a:solidFill>
              </a:rPr>
              <a:t>22, 2016 – Cardoza Middle School)</a:t>
            </a:r>
            <a:endParaRPr lang="en-US" sz="1400" b="1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Army hosts competition annually and top teams travel to Washington, D.C.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JPS teams selected for Washington, D.C. trip </a:t>
            </a:r>
            <a:r>
              <a:rPr lang="en-US" sz="1400" dirty="0" smtClean="0">
                <a:solidFill>
                  <a:srgbClr val="000000"/>
                </a:solidFill>
              </a:rPr>
              <a:t>in recent years – </a:t>
            </a:r>
            <a:r>
              <a:rPr lang="en-US" sz="1400" b="1" dirty="0" smtClean="0">
                <a:solidFill>
                  <a:srgbClr val="000000"/>
                </a:solidFill>
              </a:rPr>
              <a:t>(Murrah, Jim Hill, Forest Hill)</a:t>
            </a:r>
            <a:endParaRPr lang="en-US" sz="1400" b="1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Army pays all expenses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b="1" u="sng" dirty="0">
                <a:solidFill>
                  <a:srgbClr val="000000"/>
                </a:solidFill>
              </a:rPr>
              <a:t>Drill Competitions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20 – 25 person Drill Team at each school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 JPS hosts annual competition  </a:t>
            </a:r>
            <a:r>
              <a:rPr lang="en-US" sz="1400" b="1" dirty="0">
                <a:solidFill>
                  <a:srgbClr val="000000"/>
                </a:solidFill>
              </a:rPr>
              <a:t>(October </a:t>
            </a:r>
            <a:r>
              <a:rPr lang="en-US" sz="1400" b="1" dirty="0" smtClean="0">
                <a:solidFill>
                  <a:srgbClr val="000000"/>
                </a:solidFill>
              </a:rPr>
              <a:t>22, 2016 – Cardoza Middle School)</a:t>
            </a:r>
            <a:endParaRPr lang="en-US" sz="1400" b="1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Teams also compete with other schools in state and region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Top teams compete in national competition – Louisville, KY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00000"/>
                </a:solidFill>
              </a:rPr>
              <a:t>Callaway, Wingfield and Murrah </a:t>
            </a:r>
            <a:r>
              <a:rPr lang="en-US" sz="1400" dirty="0">
                <a:solidFill>
                  <a:srgbClr val="000000"/>
                </a:solidFill>
              </a:rPr>
              <a:t>participated in national </a:t>
            </a:r>
            <a:r>
              <a:rPr lang="en-US" sz="1400" dirty="0" smtClean="0">
                <a:solidFill>
                  <a:srgbClr val="000000"/>
                </a:solidFill>
              </a:rPr>
              <a:t>competition in past years</a:t>
            </a:r>
            <a:endParaRPr lang="en-US" sz="1400" dirty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b="1" u="sng" dirty="0">
                <a:solidFill>
                  <a:srgbClr val="000000"/>
                </a:solidFill>
              </a:rPr>
              <a:t>Cadet Challenge Competitions (Physical Fitness)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All cadets required to participate based on Presidential Fitness Program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7 – 12 person competitive team at each school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JPS hosts annual competition  </a:t>
            </a:r>
            <a:r>
              <a:rPr lang="en-US" sz="1400" b="1" dirty="0">
                <a:solidFill>
                  <a:srgbClr val="000000"/>
                </a:solidFill>
              </a:rPr>
              <a:t>(October </a:t>
            </a:r>
            <a:r>
              <a:rPr lang="en-US" sz="1400" b="1" dirty="0" smtClean="0">
                <a:solidFill>
                  <a:srgbClr val="000000"/>
                </a:solidFill>
              </a:rPr>
              <a:t>19, 2016 – Hughes Field)</a:t>
            </a:r>
            <a:endParaRPr lang="en-US" sz="1400" b="1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Teams also compete with other schools in state and region</a:t>
            </a:r>
          </a:p>
        </p:txBody>
      </p:sp>
    </p:spTree>
    <p:extLst>
      <p:ext uri="{BB962C8B-B14F-4D97-AF65-F5344CB8AC3E}">
        <p14:creationId xmlns:p14="http://schemas.microsoft.com/office/powerpoint/2010/main" val="57466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60425" y="353083"/>
            <a:ext cx="7162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</a:rPr>
              <a:t>JPS JROTC Integrated-Curricular Activities Cont.</a:t>
            </a: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8458200" y="62484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AutoShape 2" descr="https://outlook.office365.com/owa/service.svc/s/GetFileAttachment?id=AAMkADZlZDM5ZGVlLWRmZWEtNDg1ZS1hOGJhLTZkMzgwMzMyNmNiMABGAAAAAAA4h2AMaalxQp7%2FwxpB2OadBwDBtu%2B5tbPYTL4VqqzbmvkVAAAAyBgsAADZ03yfFht4TLA9FlYxtbaOAAFibsoLAAABEgAQADPcAa9AVNZOlUe86fJTfmM%3D&amp;X-OWA-CANARY=yfce7r7hGUCHeJ7R2EizsjCIdqw4udIYaikNXeVyYQlHWzr8KqeAsrysziocXoOXSP2PbIUM6zk."/>
          <p:cNvSpPr>
            <a:spLocks noChangeAspect="1" noChangeArrowheads="1"/>
          </p:cNvSpPr>
          <p:nvPr/>
        </p:nvSpPr>
        <p:spPr bwMode="auto">
          <a:xfrm>
            <a:off x="155575" y="-220663"/>
            <a:ext cx="144780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AutoShape 4" descr="https://outlook.office365.com/owa/service.svc/s/GetFileAttachment?id=AAMkADZlZDM5ZGVlLWRmZWEtNDg1ZS1hOGJhLTZkMzgwMzMyNmNiMABGAAAAAAA4h2AMaalxQp7%2FwxpB2OadBwDBtu%2B5tbPYTL4VqqzbmvkVAAAAyBgsAADZ03yfFht4TLA9FlYxtbaOAAFibsoLAAABEgAQADPcAa9AVNZOlUe86fJTfmM%3D&amp;X-OWA-CANARY=yfce7r7hGUCHeJ7R2EizsjCIdqw4udIYaikNXeVyYQlHWzr8KqeAsrysziocXoOXSP2PbIUM6zk."/>
          <p:cNvSpPr>
            <a:spLocks noChangeAspect="1" noChangeArrowheads="1"/>
          </p:cNvSpPr>
          <p:nvPr/>
        </p:nvSpPr>
        <p:spPr bwMode="auto">
          <a:xfrm>
            <a:off x="307975" y="-68263"/>
            <a:ext cx="144780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680" y="1142133"/>
            <a:ext cx="1233944" cy="39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ew JPS Logo (color w-slogan) F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959" y="165100"/>
            <a:ext cx="1020089" cy="71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581768"/>
            <a:ext cx="85343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000000"/>
                </a:solidFill>
              </a:rPr>
              <a:t>Adventure Training Unit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Cadets learn outdoor survival skills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Overnight camping conducted two weekends annually </a:t>
            </a:r>
            <a:r>
              <a:rPr lang="en-US" sz="1400" b="1" dirty="0">
                <a:solidFill>
                  <a:srgbClr val="000000"/>
                </a:solidFill>
              </a:rPr>
              <a:t>(Sept. </a:t>
            </a:r>
            <a:r>
              <a:rPr lang="en-US" sz="1400" b="1" dirty="0" smtClean="0">
                <a:solidFill>
                  <a:srgbClr val="000000"/>
                </a:solidFill>
              </a:rPr>
              <a:t>16-17, 2016 – Camp Hood, Boy Scout Camp, Hazlehurst, MS)</a:t>
            </a:r>
            <a:endParaRPr lang="en-US" sz="1400" b="1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100 JPS cadets participate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Army pays majority of expenses ($2,500.00 annually)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b="1" u="sng" dirty="0">
                <a:solidFill>
                  <a:srgbClr val="000000"/>
                </a:solidFill>
              </a:rPr>
              <a:t>JROTC Cadet Leadership Challenge (JCLC)  “Summer Camp</a:t>
            </a:r>
            <a:r>
              <a:rPr lang="en-US" sz="1600" b="1" u="sng" dirty="0" smtClean="0">
                <a:solidFill>
                  <a:srgbClr val="000000"/>
                </a:solidFill>
              </a:rPr>
              <a:t>” </a:t>
            </a:r>
            <a:r>
              <a:rPr lang="en-US" sz="1600" b="1" dirty="0" smtClean="0">
                <a:solidFill>
                  <a:srgbClr val="000000"/>
                </a:solidFill>
              </a:rPr>
              <a:t>– Focused on Adventure Training</a:t>
            </a:r>
            <a:endParaRPr lang="en-US" sz="1600" b="1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Conducted at Fort Knox, Kentucky or Camp Shelby, MS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b="1" dirty="0">
                <a:solidFill>
                  <a:srgbClr val="000000"/>
                </a:solidFill>
              </a:rPr>
              <a:t>First week of June annually (6 days)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100 JPS cadets plus 90 cadets from other schools </a:t>
            </a:r>
            <a:r>
              <a:rPr lang="en-US" sz="1400" dirty="0" smtClean="0">
                <a:solidFill>
                  <a:srgbClr val="000000"/>
                </a:solidFill>
              </a:rPr>
              <a:t>participate (if Fort Knox)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0000"/>
                </a:solidFill>
              </a:rPr>
              <a:t>56 JPS cadets participate (if Camp Shelby)</a:t>
            </a: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Cadets pay $30.00 to $55.00 each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Army pays all other expenses (~$32,000.00 annually)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b="1" u="sng" dirty="0">
                <a:solidFill>
                  <a:srgbClr val="000000"/>
                </a:solidFill>
              </a:rPr>
              <a:t>JROTC STEM </a:t>
            </a:r>
            <a:r>
              <a:rPr lang="en-US" sz="1600" b="1" u="sng" dirty="0" smtClean="0">
                <a:solidFill>
                  <a:srgbClr val="000000"/>
                </a:solidFill>
              </a:rPr>
              <a:t>Camp </a:t>
            </a:r>
            <a:r>
              <a:rPr lang="en-US" sz="1600" b="1" dirty="0" smtClean="0">
                <a:solidFill>
                  <a:srgbClr val="000000"/>
                </a:solidFill>
              </a:rPr>
              <a:t>– Focused on Engineering</a:t>
            </a:r>
            <a:endParaRPr lang="en-US" sz="1600" b="1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Conducted on a college </a:t>
            </a:r>
            <a:r>
              <a:rPr lang="en-US" sz="1400" dirty="0" smtClean="0">
                <a:solidFill>
                  <a:srgbClr val="000000"/>
                </a:solidFill>
              </a:rPr>
              <a:t>campus, residential program </a:t>
            </a:r>
            <a:r>
              <a:rPr lang="en-US" sz="1400" dirty="0">
                <a:solidFill>
                  <a:srgbClr val="000000"/>
                </a:solidFill>
              </a:rPr>
              <a:t>– </a:t>
            </a:r>
            <a:r>
              <a:rPr lang="en-US" sz="1400" b="1" dirty="0">
                <a:solidFill>
                  <a:srgbClr val="000000"/>
                </a:solidFill>
              </a:rPr>
              <a:t>Mississippi State </a:t>
            </a:r>
            <a:r>
              <a:rPr lang="en-US" sz="1400" b="1" dirty="0" smtClean="0">
                <a:solidFill>
                  <a:srgbClr val="000000"/>
                </a:solidFill>
              </a:rPr>
              <a:t>University (June 5-9, 2017)</a:t>
            </a:r>
            <a:endParaRPr lang="en-US" sz="1400" b="1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Conducted during the month of June annually (5 days)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Guest presenters in classrooms – </a:t>
            </a:r>
            <a:r>
              <a:rPr lang="en-US" sz="1400" dirty="0" smtClean="0">
                <a:solidFill>
                  <a:srgbClr val="000000"/>
                </a:solidFill>
              </a:rPr>
              <a:t>Oct </a:t>
            </a:r>
            <a:r>
              <a:rPr lang="en-US" sz="1400" dirty="0">
                <a:solidFill>
                  <a:srgbClr val="000000"/>
                </a:solidFill>
              </a:rPr>
              <a:t>and Nov </a:t>
            </a:r>
            <a:r>
              <a:rPr lang="en-US" sz="1400" dirty="0" smtClean="0">
                <a:solidFill>
                  <a:srgbClr val="000000"/>
                </a:solidFill>
              </a:rPr>
              <a:t>annually </a:t>
            </a:r>
            <a:r>
              <a:rPr lang="en-US" sz="1400" b="1" dirty="0" smtClean="0">
                <a:solidFill>
                  <a:srgbClr val="000000"/>
                </a:solidFill>
              </a:rPr>
              <a:t>(JPS only – 5-6 Oct &amp; 17-18 Nov 2016)</a:t>
            </a:r>
            <a:endParaRPr lang="en-US" sz="1400" b="1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60 JPS cadets plus </a:t>
            </a:r>
            <a:r>
              <a:rPr lang="en-US" sz="1400" dirty="0" smtClean="0">
                <a:solidFill>
                  <a:srgbClr val="000000"/>
                </a:solidFill>
              </a:rPr>
              <a:t>300 </a:t>
            </a:r>
            <a:r>
              <a:rPr lang="en-US" sz="1400" dirty="0">
                <a:solidFill>
                  <a:srgbClr val="000000"/>
                </a:solidFill>
              </a:rPr>
              <a:t>cadets from other schools participate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Army pays all expenses (approximately $650.00 per cadet)</a:t>
            </a:r>
          </a:p>
        </p:txBody>
      </p:sp>
    </p:spTree>
    <p:extLst>
      <p:ext uri="{BB962C8B-B14F-4D97-AF65-F5344CB8AC3E}">
        <p14:creationId xmlns:p14="http://schemas.microsoft.com/office/powerpoint/2010/main" val="301319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79475" y="398463"/>
            <a:ext cx="7162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</a:rPr>
              <a:t>JPS JROTC Integrated-Curricular Activities Cont.</a:t>
            </a: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8458200" y="62484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AutoShape 2" descr="https://outlook.office365.com/owa/service.svc/s/GetFileAttachment?id=AAMkADZlZDM5ZGVlLWRmZWEtNDg1ZS1hOGJhLTZkMzgwMzMyNmNiMABGAAAAAAA4h2AMaalxQp7%2FwxpB2OadBwDBtu%2B5tbPYTL4VqqzbmvkVAAAAyBgsAADZ03yfFht4TLA9FlYxtbaOAAFibsoLAAABEgAQADPcAa9AVNZOlUe86fJTfmM%3D&amp;X-OWA-CANARY=yfce7r7hGUCHeJ7R2EizsjCIdqw4udIYaikNXeVyYQlHWzr8KqeAsrysziocXoOXSP2PbIUM6zk."/>
          <p:cNvSpPr>
            <a:spLocks noChangeAspect="1" noChangeArrowheads="1"/>
          </p:cNvSpPr>
          <p:nvPr/>
        </p:nvSpPr>
        <p:spPr bwMode="auto">
          <a:xfrm>
            <a:off x="155575" y="-220663"/>
            <a:ext cx="144780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AutoShape 4" descr="https://outlook.office365.com/owa/service.svc/s/GetFileAttachment?id=AAMkADZlZDM5ZGVlLWRmZWEtNDg1ZS1hOGJhLTZkMzgwMzMyNmNiMABGAAAAAAA4h2AMaalxQp7%2FwxpB2OadBwDBtu%2B5tbPYTL4VqqzbmvkVAAAAyBgsAADZ03yfFht4TLA9FlYxtbaOAAFibsoLAAABEgAQADPcAa9AVNZOlUe86fJTfmM%3D&amp;X-OWA-CANARY=yfce7r7hGUCHeJ7R2EizsjCIdqw4udIYaikNXeVyYQlHWzr8KqeAsrysziocXoOXSP2PbIUM6zk."/>
          <p:cNvSpPr>
            <a:spLocks noChangeAspect="1" noChangeArrowheads="1"/>
          </p:cNvSpPr>
          <p:nvPr/>
        </p:nvSpPr>
        <p:spPr bwMode="auto">
          <a:xfrm>
            <a:off x="307975" y="-68263"/>
            <a:ext cx="144780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680" y="1142133"/>
            <a:ext cx="1233944" cy="39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ew JPS Logo (color w-slogan) F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959" y="165100"/>
            <a:ext cx="1020089" cy="71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7975" y="1842697"/>
            <a:ext cx="86868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000000"/>
                </a:solidFill>
              </a:rPr>
              <a:t>JROTC Institute of Health Careers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Conducted on a college campus, residential program – </a:t>
            </a:r>
            <a:r>
              <a:rPr lang="en-US" sz="1400" b="1" dirty="0" smtClean="0">
                <a:solidFill>
                  <a:srgbClr val="000000"/>
                </a:solidFill>
              </a:rPr>
              <a:t>William Carey University </a:t>
            </a:r>
            <a:r>
              <a:rPr lang="en-US" sz="1400" b="1" dirty="0">
                <a:solidFill>
                  <a:srgbClr val="000000"/>
                </a:solidFill>
              </a:rPr>
              <a:t>(June 5-9, </a:t>
            </a:r>
            <a:r>
              <a:rPr lang="en-US" sz="1400" b="1" dirty="0" smtClean="0">
                <a:solidFill>
                  <a:srgbClr val="000000"/>
                </a:solidFill>
              </a:rPr>
              <a:t>2017) </a:t>
            </a:r>
            <a:r>
              <a:rPr lang="en-US" sz="1400" dirty="0" smtClean="0">
                <a:solidFill>
                  <a:srgbClr val="000000"/>
                </a:solidFill>
              </a:rPr>
              <a:t>Conducted </a:t>
            </a:r>
            <a:r>
              <a:rPr lang="en-US" sz="1400" dirty="0">
                <a:solidFill>
                  <a:srgbClr val="000000"/>
                </a:solidFill>
              </a:rPr>
              <a:t>during the month of </a:t>
            </a:r>
            <a:r>
              <a:rPr lang="en-US" sz="1400" dirty="0" smtClean="0">
                <a:solidFill>
                  <a:srgbClr val="000000"/>
                </a:solidFill>
              </a:rPr>
              <a:t>June annually </a:t>
            </a: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60 JPS cadets participate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Army and Corporate sponsor pays all expenses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z="1600" b="1" u="sng" dirty="0">
                <a:solidFill>
                  <a:srgbClr val="000000"/>
                </a:solidFill>
              </a:rPr>
              <a:t>National Flight Academy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Conducted at Pensacola Naval Air Station, Pensacola, Florida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 Conducted during summer months, May – Aug (6 day cycles)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15 JPS cadets participated in 2014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Cost is $1,250.00 per student, </a:t>
            </a:r>
            <a:r>
              <a:rPr lang="en-US" sz="1400" dirty="0" smtClean="0">
                <a:solidFill>
                  <a:srgbClr val="000000"/>
                </a:solidFill>
              </a:rPr>
              <a:t>but partial </a:t>
            </a:r>
            <a:r>
              <a:rPr lang="en-US" sz="1400" dirty="0">
                <a:solidFill>
                  <a:srgbClr val="000000"/>
                </a:solidFill>
              </a:rPr>
              <a:t>scholarships are available (all JPS cadets received full-cost scholarships in 2014)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Army pays transportation expenses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z="1600" b="1" u="sng" dirty="0">
                <a:solidFill>
                  <a:srgbClr val="000000"/>
                </a:solidFill>
              </a:rPr>
              <a:t>Girls State / Boys State (Students learn about structure and responsibilities of state government)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Conducted on college campus – </a:t>
            </a:r>
            <a:r>
              <a:rPr lang="en-US" sz="1400" dirty="0" smtClean="0">
                <a:solidFill>
                  <a:srgbClr val="000000"/>
                </a:solidFill>
              </a:rPr>
              <a:t>MSU, USM or Ole Miss– </a:t>
            </a:r>
            <a:r>
              <a:rPr lang="en-US" sz="1400" dirty="0">
                <a:solidFill>
                  <a:srgbClr val="000000"/>
                </a:solidFill>
              </a:rPr>
              <a:t>30 JPS cadets participate annually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Conducted during the months of May/June annually (5 days)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</a:rPr>
              <a:t>Cost is $275.00 per student, but local American Legion Post sponsors JPS cadets</a:t>
            </a:r>
          </a:p>
        </p:txBody>
      </p:sp>
    </p:spTree>
    <p:extLst>
      <p:ext uri="{BB962C8B-B14F-4D97-AF65-F5344CB8AC3E}">
        <p14:creationId xmlns:p14="http://schemas.microsoft.com/office/powerpoint/2010/main" val="8367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79475" y="409576"/>
            <a:ext cx="7162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ln>
                  <a:solidFill>
                    <a:prstClr val="black"/>
                  </a:solidFill>
                </a:ln>
                <a:solidFill>
                  <a:sysClr val="windowText" lastClr="000000"/>
                </a:solidFill>
              </a:rPr>
              <a:t>JPS JROTC Consolidated Military Gala</a:t>
            </a:r>
            <a:endParaRPr lang="en-US" sz="2400" b="1" dirty="0">
              <a:ln>
                <a:solidFill>
                  <a:prstClr val="black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8458200" y="62484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AutoShape 2" descr="https://outlook.office365.com/owa/service.svc/s/GetFileAttachment?id=AAMkADZlZDM5ZGVlLWRmZWEtNDg1ZS1hOGJhLTZkMzgwMzMyNmNiMABGAAAAAAA4h2AMaalxQp7%2FwxpB2OadBwDBtu%2B5tbPYTL4VqqzbmvkVAAAAyBgsAADZ03yfFht4TLA9FlYxtbaOAAFibsoLAAABEgAQADPcAa9AVNZOlUe86fJTfmM%3D&amp;X-OWA-CANARY=yfce7r7hGUCHeJ7R2EizsjCIdqw4udIYaikNXeVyYQlHWzr8KqeAsrysziocXoOXSP2PbIUM6zk."/>
          <p:cNvSpPr>
            <a:spLocks noChangeAspect="1" noChangeArrowheads="1"/>
          </p:cNvSpPr>
          <p:nvPr/>
        </p:nvSpPr>
        <p:spPr bwMode="auto">
          <a:xfrm>
            <a:off x="155575" y="-220663"/>
            <a:ext cx="144780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AutoShape 4" descr="https://outlook.office365.com/owa/service.svc/s/GetFileAttachment?id=AAMkADZlZDM5ZGVlLWRmZWEtNDg1ZS1hOGJhLTZkMzgwMzMyNmNiMABGAAAAAAA4h2AMaalxQp7%2FwxpB2OadBwDBtu%2B5tbPYTL4VqqzbmvkVAAAAyBgsAADZ03yfFht4TLA9FlYxtbaOAAFibsoLAAABEgAQADPcAa9AVNZOlUe86fJTfmM%3D&amp;X-OWA-CANARY=yfce7r7hGUCHeJ7R2EizsjCIdqw4udIYaikNXeVyYQlHWzr8KqeAsrysziocXoOXSP2PbIUM6zk."/>
          <p:cNvSpPr>
            <a:spLocks noChangeAspect="1" noChangeArrowheads="1"/>
          </p:cNvSpPr>
          <p:nvPr/>
        </p:nvSpPr>
        <p:spPr bwMode="auto">
          <a:xfrm>
            <a:off x="307975" y="-68263"/>
            <a:ext cx="144780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680" y="1142133"/>
            <a:ext cx="1233944" cy="39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ew JPS Logo (color w-slogan) F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959" y="165100"/>
            <a:ext cx="1020089" cy="71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1752600"/>
            <a:ext cx="79884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When: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December 16, 2016, </a:t>
            </a:r>
            <a:r>
              <a:rPr lang="en-US" dirty="0">
                <a:solidFill>
                  <a:srgbClr val="000000"/>
                </a:solidFill>
              </a:rPr>
              <a:t>6:00 P.M.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Where: </a:t>
            </a:r>
            <a:r>
              <a:rPr lang="en-US" dirty="0">
                <a:solidFill>
                  <a:srgbClr val="000000"/>
                </a:solidFill>
              </a:rPr>
              <a:t>Jackson Convention Complex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Attire: </a:t>
            </a:r>
            <a:r>
              <a:rPr lang="en-US" dirty="0">
                <a:solidFill>
                  <a:srgbClr val="000000"/>
                </a:solidFill>
              </a:rPr>
              <a:t>Cadets</a:t>
            </a:r>
            <a:r>
              <a:rPr lang="en-US" b="1" dirty="0">
                <a:solidFill>
                  <a:srgbClr val="000000"/>
                </a:solidFill>
              </a:rPr>
              <a:t> - </a:t>
            </a:r>
            <a:r>
              <a:rPr lang="en-US" dirty="0">
                <a:solidFill>
                  <a:srgbClr val="000000"/>
                </a:solidFill>
              </a:rPr>
              <a:t>Females – Formal Evening Attire, Males – Army Service Uniform (All others – Formal Evening Attire)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Minimum Attendance </a:t>
            </a:r>
            <a:r>
              <a:rPr lang="en-US" b="1" dirty="0" smtClean="0">
                <a:solidFill>
                  <a:srgbClr val="000000"/>
                </a:solidFill>
              </a:rPr>
              <a:t>Expectations based on JROTC Enrollment: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Callaway – </a:t>
            </a:r>
            <a:r>
              <a:rPr lang="en-US" dirty="0" smtClean="0">
                <a:solidFill>
                  <a:srgbClr val="000000"/>
                </a:solidFill>
              </a:rPr>
              <a:t>131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Forest Hill – </a:t>
            </a:r>
            <a:r>
              <a:rPr lang="en-US" dirty="0" smtClean="0">
                <a:solidFill>
                  <a:srgbClr val="000000"/>
                </a:solidFill>
              </a:rPr>
              <a:t>125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Jim Hill – </a:t>
            </a:r>
            <a:r>
              <a:rPr lang="en-US" dirty="0" smtClean="0">
                <a:solidFill>
                  <a:srgbClr val="000000"/>
                </a:solidFill>
              </a:rPr>
              <a:t>120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Lanier – </a:t>
            </a:r>
            <a:r>
              <a:rPr lang="en-US" dirty="0" smtClean="0">
                <a:solidFill>
                  <a:srgbClr val="000000"/>
                </a:solidFill>
              </a:rPr>
              <a:t>104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Murrah – </a:t>
            </a:r>
            <a:r>
              <a:rPr lang="en-US" dirty="0" smtClean="0">
                <a:solidFill>
                  <a:srgbClr val="000000"/>
                </a:solidFill>
              </a:rPr>
              <a:t>79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Provine – </a:t>
            </a:r>
            <a:r>
              <a:rPr lang="en-US" dirty="0" smtClean="0">
                <a:solidFill>
                  <a:srgbClr val="000000"/>
                </a:solidFill>
              </a:rPr>
              <a:t>95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Wingfield – </a:t>
            </a:r>
            <a:r>
              <a:rPr lang="en-US" dirty="0" smtClean="0">
                <a:solidFill>
                  <a:srgbClr val="000000"/>
                </a:solidFill>
              </a:rPr>
              <a:t>146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Cost:  </a:t>
            </a:r>
            <a:r>
              <a:rPr lang="en-US" dirty="0">
                <a:solidFill>
                  <a:srgbClr val="000000"/>
                </a:solidFill>
              </a:rPr>
              <a:t>$32.00 per person (Initial Deposit by </a:t>
            </a:r>
            <a:r>
              <a:rPr lang="en-US" dirty="0" smtClean="0">
                <a:solidFill>
                  <a:srgbClr val="000000"/>
                </a:solidFill>
              </a:rPr>
              <a:t>Oct 4th </a:t>
            </a:r>
            <a:r>
              <a:rPr lang="en-US" dirty="0">
                <a:solidFill>
                  <a:srgbClr val="000000"/>
                </a:solidFill>
              </a:rPr>
              <a:t>and final payment by </a:t>
            </a:r>
            <a:r>
              <a:rPr lang="en-US" dirty="0" smtClean="0">
                <a:solidFill>
                  <a:srgbClr val="000000"/>
                </a:solidFill>
              </a:rPr>
              <a:t>Dec 2nd 2016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598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 smtClean="0"/>
              <a:t>STEM Camp – Mississippi State University  05 – 09 June 2017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altLang="en-US" sz="18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en-US" sz="1800" b="1" smtClean="0">
              <a:solidFill>
                <a:srgbClr val="CC3300"/>
              </a:solidFill>
            </a:endParaRPr>
          </a:p>
        </p:txBody>
      </p:sp>
      <p:sp>
        <p:nvSpPr>
          <p:cNvPr id="36868" name="TextBox 6"/>
          <p:cNvSpPr txBox="1">
            <a:spLocks noChangeArrowheads="1"/>
          </p:cNvSpPr>
          <p:nvPr/>
        </p:nvSpPr>
        <p:spPr bwMode="auto">
          <a:xfrm>
            <a:off x="457200" y="1295400"/>
            <a:ext cx="82296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1800" b="1">
                <a:solidFill>
                  <a:srgbClr val="000000"/>
                </a:solidFill>
              </a:rPr>
              <a:t>  </a:t>
            </a:r>
            <a:r>
              <a:rPr lang="en-US" altLang="en-US" sz="1600" b="1">
                <a:solidFill>
                  <a:srgbClr val="000000"/>
                </a:solidFill>
              </a:rPr>
              <a:t>Rising 10</a:t>
            </a:r>
            <a:r>
              <a:rPr lang="en-US" altLang="en-US" sz="1600" b="1" baseline="30000">
                <a:solidFill>
                  <a:srgbClr val="000000"/>
                </a:solidFill>
              </a:rPr>
              <a:t>th</a:t>
            </a:r>
            <a:r>
              <a:rPr lang="en-US" altLang="en-US" sz="1600" b="1">
                <a:solidFill>
                  <a:srgbClr val="000000"/>
                </a:solidFill>
              </a:rPr>
              <a:t>, 11</a:t>
            </a:r>
            <a:r>
              <a:rPr lang="en-US" altLang="en-US" sz="1600" b="1" baseline="30000">
                <a:solidFill>
                  <a:srgbClr val="000000"/>
                </a:solidFill>
              </a:rPr>
              <a:t>th</a:t>
            </a:r>
            <a:r>
              <a:rPr lang="en-US" altLang="en-US" sz="1600" b="1">
                <a:solidFill>
                  <a:srgbClr val="000000"/>
                </a:solidFill>
              </a:rPr>
              <a:t> or 12</a:t>
            </a:r>
            <a:r>
              <a:rPr lang="en-US" altLang="en-US" sz="1600" b="1" baseline="30000">
                <a:solidFill>
                  <a:srgbClr val="000000"/>
                </a:solidFill>
              </a:rPr>
              <a:t>th</a:t>
            </a:r>
            <a:r>
              <a:rPr lang="en-US" altLang="en-US" sz="1600" b="1">
                <a:solidFill>
                  <a:srgbClr val="000000"/>
                </a:solidFill>
              </a:rPr>
              <a:t> grade cadets who meet qualifications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</a:rPr>
              <a:t>  Cadets must have a minimum GPA of 2.5, successfully complete Cadet Challenge test, have a current physical exam, be of strong moral character and have no disciplinary issues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 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</a:rPr>
              <a:t>  </a:t>
            </a:r>
            <a:r>
              <a:rPr lang="en-US" altLang="en-US" sz="1600" b="1">
                <a:solidFill>
                  <a:srgbClr val="FF0000"/>
                </a:solidFill>
              </a:rPr>
              <a:t>Cadets must not have attended this camp previously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1600" b="1">
                <a:solidFill>
                  <a:srgbClr val="000000"/>
                </a:solidFill>
              </a:rPr>
              <a:t>  Slots assigned to each school are as follows: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Callaway – 9 primary and 2 alternates</a:t>
            </a:r>
            <a:endParaRPr lang="en-US" altLang="en-US" sz="1600">
              <a:solidFill>
                <a:srgbClr val="000000"/>
              </a:solidFill>
            </a:endParaRP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Forest Hill – 9 primary and 2 alternates</a:t>
            </a:r>
            <a:endParaRPr lang="en-US" altLang="en-US" sz="1600">
              <a:solidFill>
                <a:srgbClr val="000000"/>
              </a:solidFill>
            </a:endParaRP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Jim Hill – 9 and 2 alternates</a:t>
            </a:r>
            <a:endParaRPr lang="en-US" altLang="en-US" sz="1600">
              <a:solidFill>
                <a:srgbClr val="000000"/>
              </a:solidFill>
            </a:endParaRP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Lanier – 8 primary and 2 alternates</a:t>
            </a:r>
            <a:endParaRPr lang="en-US" altLang="en-US" sz="1600">
              <a:solidFill>
                <a:srgbClr val="000000"/>
              </a:solidFill>
            </a:endParaRP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Murrah – 8 primary and 2 alternates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Provine – 8 primary and 2 alternates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Wingfield – 9 primary and 2 alternates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 b="1">
              <a:solidFill>
                <a:srgbClr val="000000"/>
              </a:solidFill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1600" b="1">
                <a:solidFill>
                  <a:srgbClr val="FF0000"/>
                </a:solidFill>
              </a:rPr>
              <a:t>Cadre assigned: One SAI, and three AIs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PresenterMedia.com Animated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2697</Words>
  <Application>Microsoft Macintosh PowerPoint</Application>
  <PresentationFormat>On-screen Show (4:3)</PresentationFormat>
  <Paragraphs>595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1_Office Theme</vt:lpstr>
      <vt:lpstr>1_Default Design</vt:lpstr>
      <vt:lpstr>2_Office Theme</vt:lpstr>
      <vt:lpstr>4_Default Design</vt:lpstr>
      <vt:lpstr>5_Default Design</vt:lpstr>
      <vt:lpstr>6_Default Design</vt:lpstr>
      <vt:lpstr>7_Default Design</vt:lpstr>
      <vt:lpstr>1_PresenterMedia.com Animated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STEM Camp – Mississippi State University  05 – 09 June 2017</vt:lpstr>
      <vt:lpstr>Institute of Health Careers – William Carey University – Date 05- 09 June 2017</vt:lpstr>
      <vt:lpstr>JROTC Police Explorers – Jackson Police Training Academy   Date 05- 09 June 2017</vt:lpstr>
      <vt:lpstr>Other Summer Leadership Development Opportunities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Willis, Col. Paul</dc:creator>
  <cp:lastModifiedBy>its support</cp:lastModifiedBy>
  <cp:revision>9</cp:revision>
  <dcterms:created xsi:type="dcterms:W3CDTF">2016-08-18T19:38:53Z</dcterms:created>
  <dcterms:modified xsi:type="dcterms:W3CDTF">2016-09-23T07:38:39Z</dcterms:modified>
</cp:coreProperties>
</file>